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xml" ContentType="application/vnd.openxmlformats-officedocument.presentationml.tags+xml"/>
  <Override PartName="/ppt/notesSlides/notesSlide44.xml" ContentType="application/vnd.openxmlformats-officedocument.presentationml.notesSlide+xml"/>
  <Override PartName="/ppt/tags/tag5.xml" ContentType="application/vnd.openxmlformats-officedocument.presentationml.tags+xml"/>
  <Override PartName="/ppt/notesSlides/notesSlide45.xml" ContentType="application/vnd.openxmlformats-officedocument.presentationml.notesSlide+xml"/>
  <Override PartName="/ppt/tags/tag6.xml" ContentType="application/vnd.openxmlformats-officedocument.presentationml.tags+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tags/tag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tags/tag1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4.xml" ContentType="application/vnd.openxmlformats-officedocument.presentationml.tags+xml"/>
  <Override PartName="/ppt/notesSlides/notesSlide57.xml" ContentType="application/vnd.openxmlformats-officedocument.presentationml.notesSlide+xml"/>
  <Override PartName="/ppt/tags/tag1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6.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7.xml" ContentType="application/vnd.openxmlformats-officedocument.presentationml.tags+xml"/>
  <Override PartName="/ppt/notesSlides/notesSlide67.xml" ContentType="application/vnd.openxmlformats-officedocument.presentationml.notesSlide+xml"/>
  <Override PartName="/ppt/tags/tag18.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9.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20.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1.xml" ContentType="application/vnd.openxmlformats-officedocument.presentationml.tags+xml"/>
  <Override PartName="/ppt/notesSlides/notesSlide75.xml" ContentType="application/vnd.openxmlformats-officedocument.presentationml.notesSlide+xml"/>
  <Override PartName="/ppt/tags/tag22.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2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5.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26.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72" r:id="rId4"/>
  </p:sldMasterIdLst>
  <p:notesMasterIdLst>
    <p:notesMasterId r:id="rId95"/>
  </p:notesMasterIdLst>
  <p:handoutMasterIdLst>
    <p:handoutMasterId r:id="rId96"/>
  </p:handoutMasterIdLst>
  <p:sldIdLst>
    <p:sldId id="373" r:id="rId5"/>
    <p:sldId id="492" r:id="rId6"/>
    <p:sldId id="504" r:id="rId7"/>
    <p:sldId id="505" r:id="rId8"/>
    <p:sldId id="506" r:id="rId9"/>
    <p:sldId id="473" r:id="rId10"/>
    <p:sldId id="532" r:id="rId11"/>
    <p:sldId id="457" r:id="rId12"/>
    <p:sldId id="374" r:id="rId13"/>
    <p:sldId id="375" r:id="rId14"/>
    <p:sldId id="425" r:id="rId15"/>
    <p:sldId id="377" r:id="rId16"/>
    <p:sldId id="479" r:id="rId17"/>
    <p:sldId id="481" r:id="rId18"/>
    <p:sldId id="480" r:id="rId19"/>
    <p:sldId id="379" r:id="rId20"/>
    <p:sldId id="402" r:id="rId21"/>
    <p:sldId id="503" r:id="rId22"/>
    <p:sldId id="462" r:id="rId23"/>
    <p:sldId id="463" r:id="rId24"/>
    <p:sldId id="464" r:id="rId25"/>
    <p:sldId id="376" r:id="rId26"/>
    <p:sldId id="408" r:id="rId27"/>
    <p:sldId id="409" r:id="rId28"/>
    <p:sldId id="410" r:id="rId29"/>
    <p:sldId id="465" r:id="rId30"/>
    <p:sldId id="466" r:id="rId31"/>
    <p:sldId id="436" r:id="rId32"/>
    <p:sldId id="443" r:id="rId33"/>
    <p:sldId id="447" r:id="rId34"/>
    <p:sldId id="475" r:id="rId35"/>
    <p:sldId id="476" r:id="rId36"/>
    <p:sldId id="477" r:id="rId37"/>
    <p:sldId id="478" r:id="rId38"/>
    <p:sldId id="441" r:id="rId39"/>
    <p:sldId id="490" r:id="rId40"/>
    <p:sldId id="486" r:id="rId41"/>
    <p:sldId id="487" r:id="rId42"/>
    <p:sldId id="488" r:id="rId43"/>
    <p:sldId id="489" r:id="rId44"/>
    <p:sldId id="435" r:id="rId45"/>
    <p:sldId id="502" r:id="rId46"/>
    <p:sldId id="422" r:id="rId47"/>
    <p:sldId id="507" r:id="rId48"/>
    <p:sldId id="508" r:id="rId49"/>
    <p:sldId id="509" r:id="rId50"/>
    <p:sldId id="510" r:id="rId51"/>
    <p:sldId id="511" r:id="rId52"/>
    <p:sldId id="468" r:id="rId53"/>
    <p:sldId id="512" r:id="rId54"/>
    <p:sldId id="513" r:id="rId55"/>
    <p:sldId id="467" r:id="rId56"/>
    <p:sldId id="518" r:id="rId57"/>
    <p:sldId id="519" r:id="rId58"/>
    <p:sldId id="514" r:id="rId59"/>
    <p:sldId id="398" r:id="rId60"/>
    <p:sldId id="515" r:id="rId61"/>
    <p:sldId id="530" r:id="rId62"/>
    <p:sldId id="387" r:id="rId63"/>
    <p:sldId id="388" r:id="rId64"/>
    <p:sldId id="517" r:id="rId65"/>
    <p:sldId id="397" r:id="rId66"/>
    <p:sldId id="432" r:id="rId67"/>
    <p:sldId id="423" r:id="rId68"/>
    <p:sldId id="454" r:id="rId69"/>
    <p:sldId id="455" r:id="rId70"/>
    <p:sldId id="520" r:id="rId71"/>
    <p:sldId id="521" r:id="rId72"/>
    <p:sldId id="482" r:id="rId73"/>
    <p:sldId id="433" r:id="rId74"/>
    <p:sldId id="522" r:id="rId75"/>
    <p:sldId id="483" r:id="rId76"/>
    <p:sldId id="523" r:id="rId77"/>
    <p:sldId id="469" r:id="rId78"/>
    <p:sldId id="531" r:id="rId79"/>
    <p:sldId id="525" r:id="rId80"/>
    <p:sldId id="471" r:id="rId81"/>
    <p:sldId id="526" r:id="rId82"/>
    <p:sldId id="470" r:id="rId83"/>
    <p:sldId id="527" r:id="rId84"/>
    <p:sldId id="394" r:id="rId85"/>
    <p:sldId id="528" r:id="rId86"/>
    <p:sldId id="407" r:id="rId87"/>
    <p:sldId id="428" r:id="rId88"/>
    <p:sldId id="529" r:id="rId89"/>
    <p:sldId id="434" r:id="rId90"/>
    <p:sldId id="472" r:id="rId91"/>
    <p:sldId id="429" r:id="rId92"/>
    <p:sldId id="459" r:id="rId93"/>
    <p:sldId id="437" r:id="rId9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23AD"/>
    <a:srgbClr val="5A80F8"/>
    <a:srgbClr val="FF99CC"/>
    <a:srgbClr val="151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86481" autoAdjust="0"/>
  </p:normalViewPr>
  <p:slideViewPr>
    <p:cSldViewPr snapToGrid="0">
      <p:cViewPr varScale="1">
        <p:scale>
          <a:sx n="62" d="100"/>
          <a:sy n="62" d="100"/>
        </p:scale>
        <p:origin x="960" y="96"/>
      </p:cViewPr>
      <p:guideLst/>
    </p:cSldViewPr>
  </p:slideViewPr>
  <p:outlineViewPr>
    <p:cViewPr>
      <p:scale>
        <a:sx n="33" d="100"/>
        <a:sy n="33" d="100"/>
      </p:scale>
      <p:origin x="0" y="-36774"/>
    </p:cViewPr>
  </p:outlin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115" d="100"/>
          <a:sy n="115" d="100"/>
        </p:scale>
        <p:origin x="227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a Ochoa" userId="6e431f6d-a9c2-497a-a08d-83669e457f7b" providerId="ADAL" clId="{5EC94BAE-54A6-4919-B21F-482D48E7656D}"/>
    <pc:docChg chg="custSel modSld">
      <pc:chgData name="Myra Ochoa" userId="6e431f6d-a9c2-497a-a08d-83669e457f7b" providerId="ADAL" clId="{5EC94BAE-54A6-4919-B21F-482D48E7656D}" dt="2019-10-14T15:44:16.819" v="207"/>
      <pc:docMkLst>
        <pc:docMk/>
      </pc:docMkLst>
      <pc:sldChg chg="modSp">
        <pc:chgData name="Myra Ochoa" userId="6e431f6d-a9c2-497a-a08d-83669e457f7b" providerId="ADAL" clId="{5EC94BAE-54A6-4919-B21F-482D48E7656D}" dt="2019-10-14T15:44:16.794" v="157"/>
        <pc:sldMkLst>
          <pc:docMk/>
          <pc:sldMk cId="25745658" sldId="504"/>
        </pc:sldMkLst>
        <pc:picChg chg="mod">
          <ac:chgData name="Myra Ochoa" userId="6e431f6d-a9c2-497a-a08d-83669e457f7b" providerId="ADAL" clId="{5EC94BAE-54A6-4919-B21F-482D48E7656D}" dt="2019-10-14T15:44:16.794" v="157"/>
          <ac:picMkLst>
            <pc:docMk/>
            <pc:sldMk cId="25745658" sldId="504"/>
            <ac:picMk id="5" creationId="{9D469E19-2CF8-4C9E-8851-EDEC6FBB24FB}"/>
          </ac:picMkLst>
        </pc:picChg>
      </pc:sldChg>
      <pc:sldChg chg="modSp">
        <pc:chgData name="Myra Ochoa" userId="6e431f6d-a9c2-497a-a08d-83669e457f7b" providerId="ADAL" clId="{5EC94BAE-54A6-4919-B21F-482D48E7656D}" dt="2019-10-14T15:44:16.795" v="159"/>
        <pc:sldMkLst>
          <pc:docMk/>
          <pc:sldMk cId="1512171464" sldId="505"/>
        </pc:sldMkLst>
        <pc:picChg chg="mod">
          <ac:chgData name="Myra Ochoa" userId="6e431f6d-a9c2-497a-a08d-83669e457f7b" providerId="ADAL" clId="{5EC94BAE-54A6-4919-B21F-482D48E7656D}" dt="2019-10-14T15:44:16.795" v="159"/>
          <ac:picMkLst>
            <pc:docMk/>
            <pc:sldMk cId="1512171464" sldId="505"/>
            <ac:picMk id="3" creationId="{9B33BCAE-1BEE-44A0-80F1-1F5AB16537A3}"/>
          </ac:picMkLst>
        </pc:picChg>
      </pc:sldChg>
      <pc:sldChg chg="modSp">
        <pc:chgData name="Myra Ochoa" userId="6e431f6d-a9c2-497a-a08d-83669e457f7b" providerId="ADAL" clId="{5EC94BAE-54A6-4919-B21F-482D48E7656D}" dt="2019-10-14T15:44:16.795" v="161"/>
        <pc:sldMkLst>
          <pc:docMk/>
          <pc:sldMk cId="3898784798" sldId="506"/>
        </pc:sldMkLst>
        <pc:picChg chg="mod">
          <ac:chgData name="Myra Ochoa" userId="6e431f6d-a9c2-497a-a08d-83669e457f7b" providerId="ADAL" clId="{5EC94BAE-54A6-4919-B21F-482D48E7656D}" dt="2019-10-14T15:44:16.795" v="161"/>
          <ac:picMkLst>
            <pc:docMk/>
            <pc:sldMk cId="3898784798" sldId="506"/>
            <ac:picMk id="5" creationId="{2A21E635-EDA3-476E-9F01-5F0081CCAFE1}"/>
          </ac:picMkLst>
        </pc:picChg>
      </pc:sldChg>
      <pc:sldChg chg="modSp">
        <pc:chgData name="Myra Ochoa" userId="6e431f6d-a9c2-497a-a08d-83669e457f7b" providerId="ADAL" clId="{5EC94BAE-54A6-4919-B21F-482D48E7656D}" dt="2019-10-14T15:44:16.806" v="163"/>
        <pc:sldMkLst>
          <pc:docMk/>
          <pc:sldMk cId="30347576" sldId="507"/>
        </pc:sldMkLst>
        <pc:picChg chg="mod">
          <ac:chgData name="Myra Ochoa" userId="6e431f6d-a9c2-497a-a08d-83669e457f7b" providerId="ADAL" clId="{5EC94BAE-54A6-4919-B21F-482D48E7656D}" dt="2019-10-14T15:44:16.806" v="163"/>
          <ac:picMkLst>
            <pc:docMk/>
            <pc:sldMk cId="30347576" sldId="507"/>
            <ac:picMk id="3" creationId="{58B4CE5C-0DC0-4D06-BDF2-BBA809384494}"/>
          </ac:picMkLst>
        </pc:picChg>
      </pc:sldChg>
      <pc:sldChg chg="modSp">
        <pc:chgData name="Myra Ochoa" userId="6e431f6d-a9c2-497a-a08d-83669e457f7b" providerId="ADAL" clId="{5EC94BAE-54A6-4919-B21F-482D48E7656D}" dt="2019-10-14T15:44:16.807" v="165"/>
        <pc:sldMkLst>
          <pc:docMk/>
          <pc:sldMk cId="3422618033" sldId="508"/>
        </pc:sldMkLst>
        <pc:picChg chg="mod">
          <ac:chgData name="Myra Ochoa" userId="6e431f6d-a9c2-497a-a08d-83669e457f7b" providerId="ADAL" clId="{5EC94BAE-54A6-4919-B21F-482D48E7656D}" dt="2019-10-14T15:44:16.807" v="165"/>
          <ac:picMkLst>
            <pc:docMk/>
            <pc:sldMk cId="3422618033" sldId="508"/>
            <ac:picMk id="3" creationId="{1C6B6BA4-34F5-499D-ACE9-FBBE69AC0F49}"/>
          </ac:picMkLst>
        </pc:picChg>
      </pc:sldChg>
      <pc:sldChg chg="modSp">
        <pc:chgData name="Myra Ochoa" userId="6e431f6d-a9c2-497a-a08d-83669e457f7b" providerId="ADAL" clId="{5EC94BAE-54A6-4919-B21F-482D48E7656D}" dt="2019-10-14T15:44:16.807" v="167"/>
        <pc:sldMkLst>
          <pc:docMk/>
          <pc:sldMk cId="3954295161" sldId="509"/>
        </pc:sldMkLst>
        <pc:picChg chg="mod">
          <ac:chgData name="Myra Ochoa" userId="6e431f6d-a9c2-497a-a08d-83669e457f7b" providerId="ADAL" clId="{5EC94BAE-54A6-4919-B21F-482D48E7656D}" dt="2019-10-14T15:44:16.807" v="167"/>
          <ac:picMkLst>
            <pc:docMk/>
            <pc:sldMk cId="3954295161" sldId="509"/>
            <ac:picMk id="3" creationId="{9D4E4A6C-6790-4414-BD3E-54840998CDE6}"/>
          </ac:picMkLst>
        </pc:picChg>
      </pc:sldChg>
      <pc:sldChg chg="modSp">
        <pc:chgData name="Myra Ochoa" userId="6e431f6d-a9c2-497a-a08d-83669e457f7b" providerId="ADAL" clId="{5EC94BAE-54A6-4919-B21F-482D48E7656D}" dt="2019-10-14T15:44:16.807" v="169"/>
        <pc:sldMkLst>
          <pc:docMk/>
          <pc:sldMk cId="506388782" sldId="510"/>
        </pc:sldMkLst>
        <pc:picChg chg="mod">
          <ac:chgData name="Myra Ochoa" userId="6e431f6d-a9c2-497a-a08d-83669e457f7b" providerId="ADAL" clId="{5EC94BAE-54A6-4919-B21F-482D48E7656D}" dt="2019-10-14T15:44:16.807" v="169"/>
          <ac:picMkLst>
            <pc:docMk/>
            <pc:sldMk cId="506388782" sldId="510"/>
            <ac:picMk id="4" creationId="{5A92EA35-1C28-45C2-A268-7C8AB42F3793}"/>
          </ac:picMkLst>
        </pc:picChg>
      </pc:sldChg>
      <pc:sldChg chg="modSp">
        <pc:chgData name="Myra Ochoa" userId="6e431f6d-a9c2-497a-a08d-83669e457f7b" providerId="ADAL" clId="{5EC94BAE-54A6-4919-B21F-482D48E7656D}" dt="2019-10-14T15:44:16.808" v="171"/>
        <pc:sldMkLst>
          <pc:docMk/>
          <pc:sldMk cId="490987584" sldId="511"/>
        </pc:sldMkLst>
        <pc:picChg chg="mod">
          <ac:chgData name="Myra Ochoa" userId="6e431f6d-a9c2-497a-a08d-83669e457f7b" providerId="ADAL" clId="{5EC94BAE-54A6-4919-B21F-482D48E7656D}" dt="2019-10-14T15:44:16.808" v="171"/>
          <ac:picMkLst>
            <pc:docMk/>
            <pc:sldMk cId="490987584" sldId="511"/>
            <ac:picMk id="3" creationId="{BC69F762-2627-4060-BC22-ADC2B7874A5F}"/>
          </ac:picMkLst>
        </pc:picChg>
      </pc:sldChg>
      <pc:sldChg chg="modSp">
        <pc:chgData name="Myra Ochoa" userId="6e431f6d-a9c2-497a-a08d-83669e457f7b" providerId="ADAL" clId="{5EC94BAE-54A6-4919-B21F-482D48E7656D}" dt="2019-10-14T15:44:16.808" v="173"/>
        <pc:sldMkLst>
          <pc:docMk/>
          <pc:sldMk cId="1048988375" sldId="512"/>
        </pc:sldMkLst>
        <pc:picChg chg="mod">
          <ac:chgData name="Myra Ochoa" userId="6e431f6d-a9c2-497a-a08d-83669e457f7b" providerId="ADAL" clId="{5EC94BAE-54A6-4919-B21F-482D48E7656D}" dt="2019-10-14T15:44:16.808" v="173"/>
          <ac:picMkLst>
            <pc:docMk/>
            <pc:sldMk cId="1048988375" sldId="512"/>
            <ac:picMk id="3" creationId="{D0738095-A718-4B13-AFB7-D39D5172445A}"/>
          </ac:picMkLst>
        </pc:picChg>
      </pc:sldChg>
      <pc:sldChg chg="modSp">
        <pc:chgData name="Myra Ochoa" userId="6e431f6d-a9c2-497a-a08d-83669e457f7b" providerId="ADAL" clId="{5EC94BAE-54A6-4919-B21F-482D48E7656D}" dt="2019-10-14T15:44:16.808" v="175"/>
        <pc:sldMkLst>
          <pc:docMk/>
          <pc:sldMk cId="1868065789" sldId="513"/>
        </pc:sldMkLst>
        <pc:picChg chg="mod">
          <ac:chgData name="Myra Ochoa" userId="6e431f6d-a9c2-497a-a08d-83669e457f7b" providerId="ADAL" clId="{5EC94BAE-54A6-4919-B21F-482D48E7656D}" dt="2019-10-14T15:44:16.808" v="175"/>
          <ac:picMkLst>
            <pc:docMk/>
            <pc:sldMk cId="1868065789" sldId="513"/>
            <ac:picMk id="3" creationId="{408D14CD-CEC7-4E94-913D-94B608CE6951}"/>
          </ac:picMkLst>
        </pc:picChg>
      </pc:sldChg>
      <pc:sldChg chg="modSp">
        <pc:chgData name="Myra Ochoa" userId="6e431f6d-a9c2-497a-a08d-83669e457f7b" providerId="ADAL" clId="{5EC94BAE-54A6-4919-B21F-482D48E7656D}" dt="2019-10-14T15:44:16.809" v="181"/>
        <pc:sldMkLst>
          <pc:docMk/>
          <pc:sldMk cId="3276682286" sldId="514"/>
        </pc:sldMkLst>
        <pc:picChg chg="mod">
          <ac:chgData name="Myra Ochoa" userId="6e431f6d-a9c2-497a-a08d-83669e457f7b" providerId="ADAL" clId="{5EC94BAE-54A6-4919-B21F-482D48E7656D}" dt="2019-10-14T15:44:16.809" v="181"/>
          <ac:picMkLst>
            <pc:docMk/>
            <pc:sldMk cId="3276682286" sldId="514"/>
            <ac:picMk id="4" creationId="{AF401342-2CB6-499B-81FF-354FFE8E0050}"/>
          </ac:picMkLst>
        </pc:picChg>
      </pc:sldChg>
      <pc:sldChg chg="modSp">
        <pc:chgData name="Myra Ochoa" userId="6e431f6d-a9c2-497a-a08d-83669e457f7b" providerId="ADAL" clId="{5EC94BAE-54A6-4919-B21F-482D48E7656D}" dt="2019-10-14T15:44:16.810" v="183"/>
        <pc:sldMkLst>
          <pc:docMk/>
          <pc:sldMk cId="400818190" sldId="515"/>
        </pc:sldMkLst>
        <pc:picChg chg="mod">
          <ac:chgData name="Myra Ochoa" userId="6e431f6d-a9c2-497a-a08d-83669e457f7b" providerId="ADAL" clId="{5EC94BAE-54A6-4919-B21F-482D48E7656D}" dt="2019-10-14T15:44:16.810" v="183"/>
          <ac:picMkLst>
            <pc:docMk/>
            <pc:sldMk cId="400818190" sldId="515"/>
            <ac:picMk id="3" creationId="{70F9CA45-8BB6-412C-943F-F134A11BBD46}"/>
          </ac:picMkLst>
        </pc:picChg>
      </pc:sldChg>
      <pc:sldChg chg="modSp">
        <pc:chgData name="Myra Ochoa" userId="6e431f6d-a9c2-497a-a08d-83669e457f7b" providerId="ADAL" clId="{5EC94BAE-54A6-4919-B21F-482D48E7656D}" dt="2019-10-14T15:44:16.811" v="187"/>
        <pc:sldMkLst>
          <pc:docMk/>
          <pc:sldMk cId="1077417839" sldId="517"/>
        </pc:sldMkLst>
        <pc:picChg chg="mod">
          <ac:chgData name="Myra Ochoa" userId="6e431f6d-a9c2-497a-a08d-83669e457f7b" providerId="ADAL" clId="{5EC94BAE-54A6-4919-B21F-482D48E7656D}" dt="2019-10-14T15:44:16.811" v="187"/>
          <ac:picMkLst>
            <pc:docMk/>
            <pc:sldMk cId="1077417839" sldId="517"/>
            <ac:picMk id="3" creationId="{8EDB5DA8-6494-4811-B612-8FEC99C7F24C}"/>
          </ac:picMkLst>
        </pc:picChg>
      </pc:sldChg>
      <pc:sldChg chg="modSp">
        <pc:chgData name="Myra Ochoa" userId="6e431f6d-a9c2-497a-a08d-83669e457f7b" providerId="ADAL" clId="{5EC94BAE-54A6-4919-B21F-482D48E7656D}" dt="2019-10-14T15:44:16.808" v="177"/>
        <pc:sldMkLst>
          <pc:docMk/>
          <pc:sldMk cId="1443832763" sldId="518"/>
        </pc:sldMkLst>
        <pc:picChg chg="mod">
          <ac:chgData name="Myra Ochoa" userId="6e431f6d-a9c2-497a-a08d-83669e457f7b" providerId="ADAL" clId="{5EC94BAE-54A6-4919-B21F-482D48E7656D}" dt="2019-10-14T15:44:16.808" v="177"/>
          <ac:picMkLst>
            <pc:docMk/>
            <pc:sldMk cId="1443832763" sldId="518"/>
            <ac:picMk id="3" creationId="{2AD18B0A-ACBD-49D6-8D5B-1FE73855B136}"/>
          </ac:picMkLst>
        </pc:picChg>
      </pc:sldChg>
      <pc:sldChg chg="modSp">
        <pc:chgData name="Myra Ochoa" userId="6e431f6d-a9c2-497a-a08d-83669e457f7b" providerId="ADAL" clId="{5EC94BAE-54A6-4919-B21F-482D48E7656D}" dt="2019-10-14T15:44:16.809" v="179"/>
        <pc:sldMkLst>
          <pc:docMk/>
          <pc:sldMk cId="2763666836" sldId="519"/>
        </pc:sldMkLst>
        <pc:picChg chg="mod">
          <ac:chgData name="Myra Ochoa" userId="6e431f6d-a9c2-497a-a08d-83669e457f7b" providerId="ADAL" clId="{5EC94BAE-54A6-4919-B21F-482D48E7656D}" dt="2019-10-14T15:44:16.809" v="179"/>
          <ac:picMkLst>
            <pc:docMk/>
            <pc:sldMk cId="2763666836" sldId="519"/>
            <ac:picMk id="3" creationId="{7D309490-E979-4D64-960B-3C1856FB2EE2}"/>
          </ac:picMkLst>
        </pc:picChg>
      </pc:sldChg>
      <pc:sldChg chg="modSp">
        <pc:chgData name="Myra Ochoa" userId="6e431f6d-a9c2-497a-a08d-83669e457f7b" providerId="ADAL" clId="{5EC94BAE-54A6-4919-B21F-482D48E7656D}" dt="2019-10-14T15:44:16.813" v="189"/>
        <pc:sldMkLst>
          <pc:docMk/>
          <pc:sldMk cId="1861538809" sldId="520"/>
        </pc:sldMkLst>
        <pc:picChg chg="mod">
          <ac:chgData name="Myra Ochoa" userId="6e431f6d-a9c2-497a-a08d-83669e457f7b" providerId="ADAL" clId="{5EC94BAE-54A6-4919-B21F-482D48E7656D}" dt="2019-10-14T15:44:16.813" v="189"/>
          <ac:picMkLst>
            <pc:docMk/>
            <pc:sldMk cId="1861538809" sldId="520"/>
            <ac:picMk id="3" creationId="{4DCA474C-7FBA-4515-A73B-919CA6EF9973}"/>
          </ac:picMkLst>
        </pc:picChg>
      </pc:sldChg>
      <pc:sldChg chg="modSp">
        <pc:chgData name="Myra Ochoa" userId="6e431f6d-a9c2-497a-a08d-83669e457f7b" providerId="ADAL" clId="{5EC94BAE-54A6-4919-B21F-482D48E7656D}" dt="2019-10-14T15:44:16.813" v="191"/>
        <pc:sldMkLst>
          <pc:docMk/>
          <pc:sldMk cId="24996221" sldId="521"/>
        </pc:sldMkLst>
        <pc:picChg chg="mod">
          <ac:chgData name="Myra Ochoa" userId="6e431f6d-a9c2-497a-a08d-83669e457f7b" providerId="ADAL" clId="{5EC94BAE-54A6-4919-B21F-482D48E7656D}" dt="2019-10-14T15:44:16.813" v="191"/>
          <ac:picMkLst>
            <pc:docMk/>
            <pc:sldMk cId="24996221" sldId="521"/>
            <ac:picMk id="3" creationId="{976EBF33-AB02-4549-96F1-8056A381527E}"/>
          </ac:picMkLst>
        </pc:picChg>
      </pc:sldChg>
      <pc:sldChg chg="modSp">
        <pc:chgData name="Myra Ochoa" userId="6e431f6d-a9c2-497a-a08d-83669e457f7b" providerId="ADAL" clId="{5EC94BAE-54A6-4919-B21F-482D48E7656D}" dt="2019-10-14T15:44:16.814" v="193"/>
        <pc:sldMkLst>
          <pc:docMk/>
          <pc:sldMk cId="3833964680" sldId="522"/>
        </pc:sldMkLst>
        <pc:picChg chg="mod">
          <ac:chgData name="Myra Ochoa" userId="6e431f6d-a9c2-497a-a08d-83669e457f7b" providerId="ADAL" clId="{5EC94BAE-54A6-4919-B21F-482D48E7656D}" dt="2019-10-14T15:44:16.814" v="193"/>
          <ac:picMkLst>
            <pc:docMk/>
            <pc:sldMk cId="3833964680" sldId="522"/>
            <ac:picMk id="3" creationId="{160B99FA-87DF-4A70-8966-31F40449EB00}"/>
          </ac:picMkLst>
        </pc:picChg>
      </pc:sldChg>
      <pc:sldChg chg="modSp">
        <pc:chgData name="Myra Ochoa" userId="6e431f6d-a9c2-497a-a08d-83669e457f7b" providerId="ADAL" clId="{5EC94BAE-54A6-4919-B21F-482D48E7656D}" dt="2019-10-14T15:44:16.815" v="195"/>
        <pc:sldMkLst>
          <pc:docMk/>
          <pc:sldMk cId="181523374" sldId="523"/>
        </pc:sldMkLst>
        <pc:picChg chg="mod">
          <ac:chgData name="Myra Ochoa" userId="6e431f6d-a9c2-497a-a08d-83669e457f7b" providerId="ADAL" clId="{5EC94BAE-54A6-4919-B21F-482D48E7656D}" dt="2019-10-14T15:44:16.815" v="195"/>
          <ac:picMkLst>
            <pc:docMk/>
            <pc:sldMk cId="181523374" sldId="523"/>
            <ac:picMk id="3" creationId="{415D87F9-641F-4442-90CF-A4DF6ADB1580}"/>
          </ac:picMkLst>
        </pc:picChg>
      </pc:sldChg>
      <pc:sldChg chg="modSp">
        <pc:chgData name="Myra Ochoa" userId="6e431f6d-a9c2-497a-a08d-83669e457f7b" providerId="ADAL" clId="{5EC94BAE-54A6-4919-B21F-482D48E7656D}" dt="2019-10-14T15:44:16.816" v="199"/>
        <pc:sldMkLst>
          <pc:docMk/>
          <pc:sldMk cId="1836545213" sldId="525"/>
        </pc:sldMkLst>
        <pc:picChg chg="mod">
          <ac:chgData name="Myra Ochoa" userId="6e431f6d-a9c2-497a-a08d-83669e457f7b" providerId="ADAL" clId="{5EC94BAE-54A6-4919-B21F-482D48E7656D}" dt="2019-10-14T15:44:16.816" v="199"/>
          <ac:picMkLst>
            <pc:docMk/>
            <pc:sldMk cId="1836545213" sldId="525"/>
            <ac:picMk id="3" creationId="{E8792DB7-D367-401A-A486-CC916B21A281}"/>
          </ac:picMkLst>
        </pc:picChg>
      </pc:sldChg>
      <pc:sldChg chg="modSp">
        <pc:chgData name="Myra Ochoa" userId="6e431f6d-a9c2-497a-a08d-83669e457f7b" providerId="ADAL" clId="{5EC94BAE-54A6-4919-B21F-482D48E7656D}" dt="2019-10-14T15:44:16.817" v="201"/>
        <pc:sldMkLst>
          <pc:docMk/>
          <pc:sldMk cId="1685852160" sldId="526"/>
        </pc:sldMkLst>
        <pc:picChg chg="mod">
          <ac:chgData name="Myra Ochoa" userId="6e431f6d-a9c2-497a-a08d-83669e457f7b" providerId="ADAL" clId="{5EC94BAE-54A6-4919-B21F-482D48E7656D}" dt="2019-10-14T15:44:16.817" v="201"/>
          <ac:picMkLst>
            <pc:docMk/>
            <pc:sldMk cId="1685852160" sldId="526"/>
            <ac:picMk id="3" creationId="{58E0DBC6-67DA-43D8-AFA1-4BAE0A976C2A}"/>
          </ac:picMkLst>
        </pc:picChg>
      </pc:sldChg>
      <pc:sldChg chg="modSp">
        <pc:chgData name="Myra Ochoa" userId="6e431f6d-a9c2-497a-a08d-83669e457f7b" providerId="ADAL" clId="{5EC94BAE-54A6-4919-B21F-482D48E7656D}" dt="2019-10-14T15:44:16.817" v="203"/>
        <pc:sldMkLst>
          <pc:docMk/>
          <pc:sldMk cId="1642137712" sldId="527"/>
        </pc:sldMkLst>
        <pc:picChg chg="mod">
          <ac:chgData name="Myra Ochoa" userId="6e431f6d-a9c2-497a-a08d-83669e457f7b" providerId="ADAL" clId="{5EC94BAE-54A6-4919-B21F-482D48E7656D}" dt="2019-10-14T15:44:16.817" v="203"/>
          <ac:picMkLst>
            <pc:docMk/>
            <pc:sldMk cId="1642137712" sldId="527"/>
            <ac:picMk id="3" creationId="{4CF67301-B14B-4778-A1EB-96BF51BA4073}"/>
          </ac:picMkLst>
        </pc:picChg>
      </pc:sldChg>
      <pc:sldChg chg="modSp">
        <pc:chgData name="Myra Ochoa" userId="6e431f6d-a9c2-497a-a08d-83669e457f7b" providerId="ADAL" clId="{5EC94BAE-54A6-4919-B21F-482D48E7656D}" dt="2019-10-14T15:44:16.818" v="205"/>
        <pc:sldMkLst>
          <pc:docMk/>
          <pc:sldMk cId="1969995551" sldId="528"/>
        </pc:sldMkLst>
        <pc:picChg chg="mod">
          <ac:chgData name="Myra Ochoa" userId="6e431f6d-a9c2-497a-a08d-83669e457f7b" providerId="ADAL" clId="{5EC94BAE-54A6-4919-B21F-482D48E7656D}" dt="2019-10-14T15:44:16.818" v="205"/>
          <ac:picMkLst>
            <pc:docMk/>
            <pc:sldMk cId="1969995551" sldId="528"/>
            <ac:picMk id="3" creationId="{E4C34007-76C8-4C11-B221-0C62532249A9}"/>
          </ac:picMkLst>
        </pc:picChg>
      </pc:sldChg>
      <pc:sldChg chg="modSp">
        <pc:chgData name="Myra Ochoa" userId="6e431f6d-a9c2-497a-a08d-83669e457f7b" providerId="ADAL" clId="{5EC94BAE-54A6-4919-B21F-482D48E7656D}" dt="2019-10-14T15:44:16.819" v="207"/>
        <pc:sldMkLst>
          <pc:docMk/>
          <pc:sldMk cId="1466347603" sldId="529"/>
        </pc:sldMkLst>
        <pc:picChg chg="mod">
          <ac:chgData name="Myra Ochoa" userId="6e431f6d-a9c2-497a-a08d-83669e457f7b" providerId="ADAL" clId="{5EC94BAE-54A6-4919-B21F-482D48E7656D}" dt="2019-10-14T15:44:16.819" v="207"/>
          <ac:picMkLst>
            <pc:docMk/>
            <pc:sldMk cId="1466347603" sldId="529"/>
            <ac:picMk id="3" creationId="{B6E11222-F57E-4F1F-A475-E692C7950AB9}"/>
          </ac:picMkLst>
        </pc:picChg>
      </pc:sldChg>
      <pc:sldChg chg="modSp">
        <pc:chgData name="Myra Ochoa" userId="6e431f6d-a9c2-497a-a08d-83669e457f7b" providerId="ADAL" clId="{5EC94BAE-54A6-4919-B21F-482D48E7656D}" dt="2019-10-14T15:44:16.810" v="185"/>
        <pc:sldMkLst>
          <pc:docMk/>
          <pc:sldMk cId="2368639143" sldId="530"/>
        </pc:sldMkLst>
        <pc:picChg chg="mod">
          <ac:chgData name="Myra Ochoa" userId="6e431f6d-a9c2-497a-a08d-83669e457f7b" providerId="ADAL" clId="{5EC94BAE-54A6-4919-B21F-482D48E7656D}" dt="2019-10-14T15:44:16.810" v="185"/>
          <ac:picMkLst>
            <pc:docMk/>
            <pc:sldMk cId="2368639143" sldId="530"/>
            <ac:picMk id="3" creationId="{AF424EA7-5D9D-4CD3-BB93-1A885FAC710D}"/>
          </ac:picMkLst>
        </pc:picChg>
      </pc:sldChg>
      <pc:sldChg chg="modSp">
        <pc:chgData name="Myra Ochoa" userId="6e431f6d-a9c2-497a-a08d-83669e457f7b" providerId="ADAL" clId="{5EC94BAE-54A6-4919-B21F-482D48E7656D}" dt="2019-10-14T15:44:16.816" v="197"/>
        <pc:sldMkLst>
          <pc:docMk/>
          <pc:sldMk cId="625755883" sldId="531"/>
        </pc:sldMkLst>
        <pc:picChg chg="mod">
          <ac:chgData name="Myra Ochoa" userId="6e431f6d-a9c2-497a-a08d-83669e457f7b" providerId="ADAL" clId="{5EC94BAE-54A6-4919-B21F-482D48E7656D}" dt="2019-10-14T15:44:16.816" v="197"/>
          <ac:picMkLst>
            <pc:docMk/>
            <pc:sldMk cId="625755883" sldId="531"/>
            <ac:picMk id="3" creationId="{9959DB74-62E8-45BB-82D7-F1F78AF7CB38}"/>
          </ac:picMkLst>
        </pc:picChg>
      </pc:sldChg>
    </pc:docChg>
  </pc:docChgLst>
  <pc:docChgLst>
    <pc:chgData name="Myra Ochoa" userId="S::mochoa19@southtexascollege.edu::6e431f6d-a9c2-497a-a08d-83669e457f7b" providerId="AD" clId="Web-{99B18594-A765-3AE2-C5E4-C5573C54B6E7}"/>
    <pc:docChg chg="modSld">
      <pc:chgData name="Myra Ochoa" userId="S::mochoa19@southtexascollege.edu::6e431f6d-a9c2-497a-a08d-83669e457f7b" providerId="AD" clId="Web-{99B18594-A765-3AE2-C5E4-C5573C54B6E7}" dt="2019-08-19T16:13:11.612" v="31" actId="20577"/>
      <pc:docMkLst>
        <pc:docMk/>
      </pc:docMkLst>
      <pc:sldChg chg="modSp">
        <pc:chgData name="Myra Ochoa" userId="S::mochoa19@southtexascollege.edu::6e431f6d-a9c2-497a-a08d-83669e457f7b" providerId="AD" clId="Web-{99B18594-A765-3AE2-C5E4-C5573C54B6E7}" dt="2019-08-19T16:11:20.674" v="2" actId="20577"/>
        <pc:sldMkLst>
          <pc:docMk/>
          <pc:sldMk cId="7897601" sldId="486"/>
        </pc:sldMkLst>
        <pc:spChg chg="mod">
          <ac:chgData name="Myra Ochoa" userId="S::mochoa19@southtexascollege.edu::6e431f6d-a9c2-497a-a08d-83669e457f7b" providerId="AD" clId="Web-{99B18594-A765-3AE2-C5E4-C5573C54B6E7}" dt="2019-08-19T16:11:20.674" v="2" actId="20577"/>
          <ac:spMkLst>
            <pc:docMk/>
            <pc:sldMk cId="7897601" sldId="486"/>
            <ac:spMk id="3" creationId="{00000000-0000-0000-0000-000000000000}"/>
          </ac:spMkLst>
        </pc:spChg>
      </pc:sldChg>
      <pc:sldChg chg="modSp">
        <pc:chgData name="Myra Ochoa" userId="S::mochoa19@southtexascollege.edu::6e431f6d-a9c2-497a-a08d-83669e457f7b" providerId="AD" clId="Web-{99B18594-A765-3AE2-C5E4-C5573C54B6E7}" dt="2019-08-19T16:11:45.159" v="7" actId="20577"/>
        <pc:sldMkLst>
          <pc:docMk/>
          <pc:sldMk cId="2151772538" sldId="487"/>
        </pc:sldMkLst>
        <pc:spChg chg="mod">
          <ac:chgData name="Myra Ochoa" userId="S::mochoa19@southtexascollege.edu::6e431f6d-a9c2-497a-a08d-83669e457f7b" providerId="AD" clId="Web-{99B18594-A765-3AE2-C5E4-C5573C54B6E7}" dt="2019-08-19T16:11:45.159" v="7" actId="20577"/>
          <ac:spMkLst>
            <pc:docMk/>
            <pc:sldMk cId="2151772538" sldId="487"/>
            <ac:spMk id="3" creationId="{00000000-0000-0000-0000-000000000000}"/>
          </ac:spMkLst>
        </pc:spChg>
      </pc:sldChg>
      <pc:sldChg chg="modSp">
        <pc:chgData name="Myra Ochoa" userId="S::mochoa19@southtexascollege.edu::6e431f6d-a9c2-497a-a08d-83669e457f7b" providerId="AD" clId="Web-{99B18594-A765-3AE2-C5E4-C5573C54B6E7}" dt="2019-08-19T16:11:53.674" v="14" actId="20577"/>
        <pc:sldMkLst>
          <pc:docMk/>
          <pc:sldMk cId="3263839922" sldId="488"/>
        </pc:sldMkLst>
        <pc:spChg chg="mod">
          <ac:chgData name="Myra Ochoa" userId="S::mochoa19@southtexascollege.edu::6e431f6d-a9c2-497a-a08d-83669e457f7b" providerId="AD" clId="Web-{99B18594-A765-3AE2-C5E4-C5573C54B6E7}" dt="2019-08-19T16:11:53.674" v="14" actId="20577"/>
          <ac:spMkLst>
            <pc:docMk/>
            <pc:sldMk cId="3263839922" sldId="488"/>
            <ac:spMk id="4" creationId="{00000000-0000-0000-0000-000000000000}"/>
          </ac:spMkLst>
        </pc:spChg>
      </pc:sldChg>
      <pc:sldChg chg="modSp">
        <pc:chgData name="Myra Ochoa" userId="S::mochoa19@southtexascollege.edu::6e431f6d-a9c2-497a-a08d-83669e457f7b" providerId="AD" clId="Web-{99B18594-A765-3AE2-C5E4-C5573C54B6E7}" dt="2019-08-19T16:13:10.722" v="29" actId="20577"/>
        <pc:sldMkLst>
          <pc:docMk/>
          <pc:sldMk cId="1764923601" sldId="489"/>
        </pc:sldMkLst>
        <pc:spChg chg="mod">
          <ac:chgData name="Myra Ochoa" userId="S::mochoa19@southtexascollege.edu::6e431f6d-a9c2-497a-a08d-83669e457f7b" providerId="AD" clId="Web-{99B18594-A765-3AE2-C5E4-C5573C54B6E7}" dt="2019-08-19T16:13:10.722" v="29" actId="20577"/>
          <ac:spMkLst>
            <pc:docMk/>
            <pc:sldMk cId="1764923601" sldId="489"/>
            <ac:spMk id="4" creationId="{00000000-0000-0000-0000-000000000000}"/>
          </ac:spMkLst>
        </pc:spChg>
      </pc:sldChg>
    </pc:docChg>
  </pc:docChgLst>
  <pc:docChgLst>
    <pc:chgData name="David Passero" userId="09fd8ee1-8413-4329-8d2a-651ca2f8c56a" providerId="ADAL" clId="{28E7083A-0704-4156-AE69-B3DC778000EA}"/>
    <pc:docChg chg="undo custSel addSld modSld sldOrd">
      <pc:chgData name="David Passero" userId="09fd8ee1-8413-4329-8d2a-651ca2f8c56a" providerId="ADAL" clId="{28E7083A-0704-4156-AE69-B3DC778000EA}" dt="2019-08-16T21:57:13.925" v="1403"/>
      <pc:docMkLst>
        <pc:docMk/>
      </pc:docMkLst>
      <pc:sldChg chg="modSp">
        <pc:chgData name="David Passero" userId="09fd8ee1-8413-4329-8d2a-651ca2f8c56a" providerId="ADAL" clId="{28E7083A-0704-4156-AE69-B3DC778000EA}" dt="2019-08-16T21:48:39.285" v="1195" actId="20577"/>
        <pc:sldMkLst>
          <pc:docMk/>
          <pc:sldMk cId="540476562" sldId="457"/>
        </pc:sldMkLst>
        <pc:spChg chg="mod">
          <ac:chgData name="David Passero" userId="09fd8ee1-8413-4329-8d2a-651ca2f8c56a" providerId="ADAL" clId="{28E7083A-0704-4156-AE69-B3DC778000EA}" dt="2019-08-16T21:48:39.285" v="1195" actId="20577"/>
          <ac:spMkLst>
            <pc:docMk/>
            <pc:sldMk cId="540476562" sldId="457"/>
            <ac:spMk id="4" creationId="{78B4025B-B9B5-4A5D-BF1A-70F1D50081EC}"/>
          </ac:spMkLst>
        </pc:spChg>
      </pc:sldChg>
      <pc:sldChg chg="ord">
        <pc:chgData name="David Passero" userId="09fd8ee1-8413-4329-8d2a-651ca2f8c56a" providerId="ADAL" clId="{28E7083A-0704-4156-AE69-B3DC778000EA}" dt="2019-08-16T20:35:58.617" v="1"/>
        <pc:sldMkLst>
          <pc:docMk/>
          <pc:sldMk cId="1861123012" sldId="466"/>
        </pc:sldMkLst>
      </pc:sldChg>
      <pc:sldChg chg="modSp modNotesTx">
        <pc:chgData name="David Passero" userId="09fd8ee1-8413-4329-8d2a-651ca2f8c56a" providerId="ADAL" clId="{28E7083A-0704-4156-AE69-B3DC778000EA}" dt="2019-08-16T20:42:39.761" v="165" actId="20577"/>
        <pc:sldMkLst>
          <pc:docMk/>
          <pc:sldMk cId="1163880576" sldId="473"/>
        </pc:sldMkLst>
        <pc:spChg chg="mod">
          <ac:chgData name="David Passero" userId="09fd8ee1-8413-4329-8d2a-651ca2f8c56a" providerId="ADAL" clId="{28E7083A-0704-4156-AE69-B3DC778000EA}" dt="2019-08-16T20:41:15.554" v="145" actId="1076"/>
          <ac:spMkLst>
            <pc:docMk/>
            <pc:sldMk cId="1163880576" sldId="473"/>
            <ac:spMk id="2" creationId="{00000000-0000-0000-0000-000000000000}"/>
          </ac:spMkLst>
        </pc:spChg>
        <pc:spChg chg="mod">
          <ac:chgData name="David Passero" userId="09fd8ee1-8413-4329-8d2a-651ca2f8c56a" providerId="ADAL" clId="{28E7083A-0704-4156-AE69-B3DC778000EA}" dt="2019-08-16T20:42:24.109" v="163" actId="20577"/>
          <ac:spMkLst>
            <pc:docMk/>
            <pc:sldMk cId="1163880576" sldId="473"/>
            <ac:spMk id="4" creationId="{00000000-0000-0000-0000-000000000000}"/>
          </ac:spMkLst>
        </pc:spChg>
      </pc:sldChg>
      <pc:sldChg chg="modSp">
        <pc:chgData name="David Passero" userId="09fd8ee1-8413-4329-8d2a-651ca2f8c56a" providerId="ADAL" clId="{28E7083A-0704-4156-AE69-B3DC778000EA}" dt="2019-08-16T21:10:29.657" v="845" actId="20577"/>
        <pc:sldMkLst>
          <pc:docMk/>
          <pc:sldMk cId="7897601" sldId="486"/>
        </pc:sldMkLst>
        <pc:spChg chg="mod">
          <ac:chgData name="David Passero" userId="09fd8ee1-8413-4329-8d2a-651ca2f8c56a" providerId="ADAL" clId="{28E7083A-0704-4156-AE69-B3DC778000EA}" dt="2019-08-16T21:10:29.657" v="845" actId="20577"/>
          <ac:spMkLst>
            <pc:docMk/>
            <pc:sldMk cId="7897601" sldId="486"/>
            <ac:spMk id="2" creationId="{00000000-0000-0000-0000-000000000000}"/>
          </ac:spMkLst>
        </pc:spChg>
        <pc:spChg chg="mod">
          <ac:chgData name="David Passero" userId="09fd8ee1-8413-4329-8d2a-651ca2f8c56a" providerId="ADAL" clId="{28E7083A-0704-4156-AE69-B3DC778000EA}" dt="2019-08-16T21:06:07.194" v="832" actId="20577"/>
          <ac:spMkLst>
            <pc:docMk/>
            <pc:sldMk cId="7897601" sldId="486"/>
            <ac:spMk id="3" creationId="{00000000-0000-0000-0000-000000000000}"/>
          </ac:spMkLst>
        </pc:spChg>
      </pc:sldChg>
      <pc:sldChg chg="modSp">
        <pc:chgData name="David Passero" userId="09fd8ee1-8413-4329-8d2a-651ca2f8c56a" providerId="ADAL" clId="{28E7083A-0704-4156-AE69-B3DC778000EA}" dt="2019-08-16T21:16:39.620" v="937" actId="14100"/>
        <pc:sldMkLst>
          <pc:docMk/>
          <pc:sldMk cId="2151772538" sldId="487"/>
        </pc:sldMkLst>
        <pc:spChg chg="mod">
          <ac:chgData name="David Passero" userId="09fd8ee1-8413-4329-8d2a-651ca2f8c56a" providerId="ADAL" clId="{28E7083A-0704-4156-AE69-B3DC778000EA}" dt="2019-08-16T21:16:21.527" v="936" actId="1076"/>
          <ac:spMkLst>
            <pc:docMk/>
            <pc:sldMk cId="2151772538" sldId="487"/>
            <ac:spMk id="2" creationId="{00000000-0000-0000-0000-000000000000}"/>
          </ac:spMkLst>
        </pc:spChg>
        <pc:spChg chg="mod">
          <ac:chgData name="David Passero" userId="09fd8ee1-8413-4329-8d2a-651ca2f8c56a" providerId="ADAL" clId="{28E7083A-0704-4156-AE69-B3DC778000EA}" dt="2019-08-16T21:16:39.620" v="937" actId="14100"/>
          <ac:spMkLst>
            <pc:docMk/>
            <pc:sldMk cId="2151772538" sldId="487"/>
            <ac:spMk id="3" creationId="{00000000-0000-0000-0000-000000000000}"/>
          </ac:spMkLst>
        </pc:spChg>
      </pc:sldChg>
      <pc:sldChg chg="modSp">
        <pc:chgData name="David Passero" userId="09fd8ee1-8413-4329-8d2a-651ca2f8c56a" providerId="ADAL" clId="{28E7083A-0704-4156-AE69-B3DC778000EA}" dt="2019-08-16T21:24:28.823" v="984" actId="14100"/>
        <pc:sldMkLst>
          <pc:docMk/>
          <pc:sldMk cId="3263839922" sldId="488"/>
        </pc:sldMkLst>
        <pc:spChg chg="mod">
          <ac:chgData name="David Passero" userId="09fd8ee1-8413-4329-8d2a-651ca2f8c56a" providerId="ADAL" clId="{28E7083A-0704-4156-AE69-B3DC778000EA}" dt="2019-08-16T21:19:08.340" v="957" actId="20578"/>
          <ac:spMkLst>
            <pc:docMk/>
            <pc:sldMk cId="3263839922" sldId="488"/>
            <ac:spMk id="2" creationId="{00000000-0000-0000-0000-000000000000}"/>
          </ac:spMkLst>
        </pc:spChg>
        <pc:spChg chg="mod">
          <ac:chgData name="David Passero" userId="09fd8ee1-8413-4329-8d2a-651ca2f8c56a" providerId="ADAL" clId="{28E7083A-0704-4156-AE69-B3DC778000EA}" dt="2019-08-16T21:24:28.823" v="984" actId="14100"/>
          <ac:spMkLst>
            <pc:docMk/>
            <pc:sldMk cId="3263839922" sldId="488"/>
            <ac:spMk id="4" creationId="{00000000-0000-0000-0000-000000000000}"/>
          </ac:spMkLst>
        </pc:spChg>
      </pc:sldChg>
      <pc:sldChg chg="modSp">
        <pc:chgData name="David Passero" userId="09fd8ee1-8413-4329-8d2a-651ca2f8c56a" providerId="ADAL" clId="{28E7083A-0704-4156-AE69-B3DC778000EA}" dt="2019-08-16T21:20:14.742" v="981" actId="6549"/>
        <pc:sldMkLst>
          <pc:docMk/>
          <pc:sldMk cId="1764923601" sldId="489"/>
        </pc:sldMkLst>
        <pc:spChg chg="mod">
          <ac:chgData name="David Passero" userId="09fd8ee1-8413-4329-8d2a-651ca2f8c56a" providerId="ADAL" clId="{28E7083A-0704-4156-AE69-B3DC778000EA}" dt="2019-08-16T21:19:56.041" v="977" actId="20577"/>
          <ac:spMkLst>
            <pc:docMk/>
            <pc:sldMk cId="1764923601" sldId="489"/>
            <ac:spMk id="2" creationId="{00000000-0000-0000-0000-000000000000}"/>
          </ac:spMkLst>
        </pc:spChg>
        <pc:spChg chg="mod">
          <ac:chgData name="David Passero" userId="09fd8ee1-8413-4329-8d2a-651ca2f8c56a" providerId="ADAL" clId="{28E7083A-0704-4156-AE69-B3DC778000EA}" dt="2019-08-16T21:20:14.742" v="981" actId="6549"/>
          <ac:spMkLst>
            <pc:docMk/>
            <pc:sldMk cId="1764923601" sldId="489"/>
            <ac:spMk id="4" creationId="{00000000-0000-0000-0000-000000000000}"/>
          </ac:spMkLst>
        </pc:spChg>
      </pc:sldChg>
      <pc:sldChg chg="modSp">
        <pc:chgData name="David Passero" userId="09fd8ee1-8413-4329-8d2a-651ca2f8c56a" providerId="ADAL" clId="{28E7083A-0704-4156-AE69-B3DC778000EA}" dt="2019-08-16T21:15:45.062" v="935" actId="1076"/>
        <pc:sldMkLst>
          <pc:docMk/>
          <pc:sldMk cId="2516421902" sldId="490"/>
        </pc:sldMkLst>
        <pc:spChg chg="mod">
          <ac:chgData name="David Passero" userId="09fd8ee1-8413-4329-8d2a-651ca2f8c56a" providerId="ADAL" clId="{28E7083A-0704-4156-AE69-B3DC778000EA}" dt="2019-08-16T21:14:13.304" v="923" actId="20577"/>
          <ac:spMkLst>
            <pc:docMk/>
            <pc:sldMk cId="2516421902" sldId="490"/>
            <ac:spMk id="2" creationId="{00000000-0000-0000-0000-000000000000}"/>
          </ac:spMkLst>
        </pc:spChg>
        <pc:spChg chg="mod">
          <ac:chgData name="David Passero" userId="09fd8ee1-8413-4329-8d2a-651ca2f8c56a" providerId="ADAL" clId="{28E7083A-0704-4156-AE69-B3DC778000EA}" dt="2019-08-16T21:15:40.480" v="933" actId="207"/>
          <ac:spMkLst>
            <pc:docMk/>
            <pc:sldMk cId="2516421902" sldId="490"/>
            <ac:spMk id="3" creationId="{00000000-0000-0000-0000-000000000000}"/>
          </ac:spMkLst>
        </pc:spChg>
        <pc:picChg chg="mod">
          <ac:chgData name="David Passero" userId="09fd8ee1-8413-4329-8d2a-651ca2f8c56a" providerId="ADAL" clId="{28E7083A-0704-4156-AE69-B3DC778000EA}" dt="2019-08-16T21:15:45.062" v="935" actId="1076"/>
          <ac:picMkLst>
            <pc:docMk/>
            <pc:sldMk cId="2516421902" sldId="490"/>
            <ac:picMk id="86018" creationId="{00000000-0000-0000-0000-000000000000}"/>
          </ac:picMkLst>
        </pc:picChg>
      </pc:sldChg>
      <pc:sldChg chg="modSp">
        <pc:chgData name="David Passero" userId="09fd8ee1-8413-4329-8d2a-651ca2f8c56a" providerId="ADAL" clId="{28E7083A-0704-4156-AE69-B3DC778000EA}" dt="2019-08-16T21:57:13.891" v="1353"/>
        <pc:sldMkLst>
          <pc:docMk/>
          <pc:sldMk cId="25745658" sldId="504"/>
        </pc:sldMkLst>
        <pc:picChg chg="mod">
          <ac:chgData name="David Passero" userId="09fd8ee1-8413-4329-8d2a-651ca2f8c56a" providerId="ADAL" clId="{28E7083A-0704-4156-AE69-B3DC778000EA}" dt="2019-08-16T21:57:13.891" v="1353"/>
          <ac:picMkLst>
            <pc:docMk/>
            <pc:sldMk cId="25745658" sldId="504"/>
            <ac:picMk id="5" creationId="{9D469E19-2CF8-4C9E-8851-EDEC6FBB24FB}"/>
          </ac:picMkLst>
        </pc:picChg>
      </pc:sldChg>
      <pc:sldChg chg="modSp">
        <pc:chgData name="David Passero" userId="09fd8ee1-8413-4329-8d2a-651ca2f8c56a" providerId="ADAL" clId="{28E7083A-0704-4156-AE69-B3DC778000EA}" dt="2019-08-16T21:57:13.892" v="1355"/>
        <pc:sldMkLst>
          <pc:docMk/>
          <pc:sldMk cId="1512171464" sldId="505"/>
        </pc:sldMkLst>
        <pc:picChg chg="mod">
          <ac:chgData name="David Passero" userId="09fd8ee1-8413-4329-8d2a-651ca2f8c56a" providerId="ADAL" clId="{28E7083A-0704-4156-AE69-B3DC778000EA}" dt="2019-08-16T21:57:13.892" v="1355"/>
          <ac:picMkLst>
            <pc:docMk/>
            <pc:sldMk cId="1512171464" sldId="505"/>
            <ac:picMk id="3" creationId="{9B33BCAE-1BEE-44A0-80F1-1F5AB16537A3}"/>
          </ac:picMkLst>
        </pc:picChg>
      </pc:sldChg>
      <pc:sldChg chg="modSp">
        <pc:chgData name="David Passero" userId="09fd8ee1-8413-4329-8d2a-651ca2f8c56a" providerId="ADAL" clId="{28E7083A-0704-4156-AE69-B3DC778000EA}" dt="2019-08-16T21:57:13.892" v="1357"/>
        <pc:sldMkLst>
          <pc:docMk/>
          <pc:sldMk cId="3898784798" sldId="506"/>
        </pc:sldMkLst>
        <pc:picChg chg="mod">
          <ac:chgData name="David Passero" userId="09fd8ee1-8413-4329-8d2a-651ca2f8c56a" providerId="ADAL" clId="{28E7083A-0704-4156-AE69-B3DC778000EA}" dt="2019-08-16T21:57:13.892" v="1357"/>
          <ac:picMkLst>
            <pc:docMk/>
            <pc:sldMk cId="3898784798" sldId="506"/>
            <ac:picMk id="5" creationId="{2A21E635-EDA3-476E-9F01-5F0081CCAFE1}"/>
          </ac:picMkLst>
        </pc:picChg>
      </pc:sldChg>
      <pc:sldChg chg="modSp">
        <pc:chgData name="David Passero" userId="09fd8ee1-8413-4329-8d2a-651ca2f8c56a" providerId="ADAL" clId="{28E7083A-0704-4156-AE69-B3DC778000EA}" dt="2019-08-16T21:57:13.905" v="1359"/>
        <pc:sldMkLst>
          <pc:docMk/>
          <pc:sldMk cId="30347576" sldId="507"/>
        </pc:sldMkLst>
        <pc:picChg chg="mod">
          <ac:chgData name="David Passero" userId="09fd8ee1-8413-4329-8d2a-651ca2f8c56a" providerId="ADAL" clId="{28E7083A-0704-4156-AE69-B3DC778000EA}" dt="2019-08-16T21:57:13.905" v="1359"/>
          <ac:picMkLst>
            <pc:docMk/>
            <pc:sldMk cId="30347576" sldId="507"/>
            <ac:picMk id="3" creationId="{58B4CE5C-0DC0-4D06-BDF2-BBA809384494}"/>
          </ac:picMkLst>
        </pc:picChg>
      </pc:sldChg>
      <pc:sldChg chg="modSp">
        <pc:chgData name="David Passero" userId="09fd8ee1-8413-4329-8d2a-651ca2f8c56a" providerId="ADAL" clId="{28E7083A-0704-4156-AE69-B3DC778000EA}" dt="2019-08-16T21:57:13.906" v="1361"/>
        <pc:sldMkLst>
          <pc:docMk/>
          <pc:sldMk cId="3422618033" sldId="508"/>
        </pc:sldMkLst>
        <pc:picChg chg="mod">
          <ac:chgData name="David Passero" userId="09fd8ee1-8413-4329-8d2a-651ca2f8c56a" providerId="ADAL" clId="{28E7083A-0704-4156-AE69-B3DC778000EA}" dt="2019-08-16T21:57:13.906" v="1361"/>
          <ac:picMkLst>
            <pc:docMk/>
            <pc:sldMk cId="3422618033" sldId="508"/>
            <ac:picMk id="3" creationId="{1C6B6BA4-34F5-499D-ACE9-FBBE69AC0F49}"/>
          </ac:picMkLst>
        </pc:picChg>
      </pc:sldChg>
      <pc:sldChg chg="modSp">
        <pc:chgData name="David Passero" userId="09fd8ee1-8413-4329-8d2a-651ca2f8c56a" providerId="ADAL" clId="{28E7083A-0704-4156-AE69-B3DC778000EA}" dt="2019-08-16T21:57:13.906" v="1363"/>
        <pc:sldMkLst>
          <pc:docMk/>
          <pc:sldMk cId="3954295161" sldId="509"/>
        </pc:sldMkLst>
        <pc:picChg chg="mod">
          <ac:chgData name="David Passero" userId="09fd8ee1-8413-4329-8d2a-651ca2f8c56a" providerId="ADAL" clId="{28E7083A-0704-4156-AE69-B3DC778000EA}" dt="2019-08-16T21:57:13.906" v="1363"/>
          <ac:picMkLst>
            <pc:docMk/>
            <pc:sldMk cId="3954295161" sldId="509"/>
            <ac:picMk id="3" creationId="{9D4E4A6C-6790-4414-BD3E-54840998CDE6}"/>
          </ac:picMkLst>
        </pc:picChg>
      </pc:sldChg>
      <pc:sldChg chg="modSp">
        <pc:chgData name="David Passero" userId="09fd8ee1-8413-4329-8d2a-651ca2f8c56a" providerId="ADAL" clId="{28E7083A-0704-4156-AE69-B3DC778000EA}" dt="2019-08-16T21:57:13.907" v="1365"/>
        <pc:sldMkLst>
          <pc:docMk/>
          <pc:sldMk cId="506388782" sldId="510"/>
        </pc:sldMkLst>
        <pc:picChg chg="mod">
          <ac:chgData name="David Passero" userId="09fd8ee1-8413-4329-8d2a-651ca2f8c56a" providerId="ADAL" clId="{28E7083A-0704-4156-AE69-B3DC778000EA}" dt="2019-08-16T21:57:13.907" v="1365"/>
          <ac:picMkLst>
            <pc:docMk/>
            <pc:sldMk cId="506388782" sldId="510"/>
            <ac:picMk id="4" creationId="{5A92EA35-1C28-45C2-A268-7C8AB42F3793}"/>
          </ac:picMkLst>
        </pc:picChg>
      </pc:sldChg>
      <pc:sldChg chg="modSp">
        <pc:chgData name="David Passero" userId="09fd8ee1-8413-4329-8d2a-651ca2f8c56a" providerId="ADAL" clId="{28E7083A-0704-4156-AE69-B3DC778000EA}" dt="2019-08-16T21:57:13.907" v="1367"/>
        <pc:sldMkLst>
          <pc:docMk/>
          <pc:sldMk cId="490987584" sldId="511"/>
        </pc:sldMkLst>
        <pc:picChg chg="mod">
          <ac:chgData name="David Passero" userId="09fd8ee1-8413-4329-8d2a-651ca2f8c56a" providerId="ADAL" clId="{28E7083A-0704-4156-AE69-B3DC778000EA}" dt="2019-08-16T21:57:13.907" v="1367"/>
          <ac:picMkLst>
            <pc:docMk/>
            <pc:sldMk cId="490987584" sldId="511"/>
            <ac:picMk id="3" creationId="{BC69F762-2627-4060-BC22-ADC2B7874A5F}"/>
          </ac:picMkLst>
        </pc:picChg>
      </pc:sldChg>
      <pc:sldChg chg="modSp">
        <pc:chgData name="David Passero" userId="09fd8ee1-8413-4329-8d2a-651ca2f8c56a" providerId="ADAL" clId="{28E7083A-0704-4156-AE69-B3DC778000EA}" dt="2019-08-16T21:57:13.908" v="1369"/>
        <pc:sldMkLst>
          <pc:docMk/>
          <pc:sldMk cId="1048988375" sldId="512"/>
        </pc:sldMkLst>
        <pc:picChg chg="mod">
          <ac:chgData name="David Passero" userId="09fd8ee1-8413-4329-8d2a-651ca2f8c56a" providerId="ADAL" clId="{28E7083A-0704-4156-AE69-B3DC778000EA}" dt="2019-08-16T21:57:13.908" v="1369"/>
          <ac:picMkLst>
            <pc:docMk/>
            <pc:sldMk cId="1048988375" sldId="512"/>
            <ac:picMk id="3" creationId="{D0738095-A718-4B13-AFB7-D39D5172445A}"/>
          </ac:picMkLst>
        </pc:picChg>
      </pc:sldChg>
      <pc:sldChg chg="modSp">
        <pc:chgData name="David Passero" userId="09fd8ee1-8413-4329-8d2a-651ca2f8c56a" providerId="ADAL" clId="{28E7083A-0704-4156-AE69-B3DC778000EA}" dt="2019-08-16T21:57:13.909" v="1371"/>
        <pc:sldMkLst>
          <pc:docMk/>
          <pc:sldMk cId="1868065789" sldId="513"/>
        </pc:sldMkLst>
        <pc:picChg chg="mod">
          <ac:chgData name="David Passero" userId="09fd8ee1-8413-4329-8d2a-651ca2f8c56a" providerId="ADAL" clId="{28E7083A-0704-4156-AE69-B3DC778000EA}" dt="2019-08-16T21:57:13.909" v="1371"/>
          <ac:picMkLst>
            <pc:docMk/>
            <pc:sldMk cId="1868065789" sldId="513"/>
            <ac:picMk id="3" creationId="{408D14CD-CEC7-4E94-913D-94B608CE6951}"/>
          </ac:picMkLst>
        </pc:picChg>
      </pc:sldChg>
      <pc:sldChg chg="modSp">
        <pc:chgData name="David Passero" userId="09fd8ee1-8413-4329-8d2a-651ca2f8c56a" providerId="ADAL" clId="{28E7083A-0704-4156-AE69-B3DC778000EA}" dt="2019-08-16T21:57:13.911" v="1377"/>
        <pc:sldMkLst>
          <pc:docMk/>
          <pc:sldMk cId="3276682286" sldId="514"/>
        </pc:sldMkLst>
        <pc:picChg chg="mod">
          <ac:chgData name="David Passero" userId="09fd8ee1-8413-4329-8d2a-651ca2f8c56a" providerId="ADAL" clId="{28E7083A-0704-4156-AE69-B3DC778000EA}" dt="2019-08-16T21:57:13.911" v="1377"/>
          <ac:picMkLst>
            <pc:docMk/>
            <pc:sldMk cId="3276682286" sldId="514"/>
            <ac:picMk id="4" creationId="{AF401342-2CB6-499B-81FF-354FFE8E0050}"/>
          </ac:picMkLst>
        </pc:picChg>
      </pc:sldChg>
      <pc:sldChg chg="modSp">
        <pc:chgData name="David Passero" userId="09fd8ee1-8413-4329-8d2a-651ca2f8c56a" providerId="ADAL" clId="{28E7083A-0704-4156-AE69-B3DC778000EA}" dt="2019-08-16T21:57:13.912" v="1379"/>
        <pc:sldMkLst>
          <pc:docMk/>
          <pc:sldMk cId="400818190" sldId="515"/>
        </pc:sldMkLst>
        <pc:picChg chg="mod">
          <ac:chgData name="David Passero" userId="09fd8ee1-8413-4329-8d2a-651ca2f8c56a" providerId="ADAL" clId="{28E7083A-0704-4156-AE69-B3DC778000EA}" dt="2019-08-16T21:57:13.912" v="1379"/>
          <ac:picMkLst>
            <pc:docMk/>
            <pc:sldMk cId="400818190" sldId="515"/>
            <ac:picMk id="3" creationId="{70F9CA45-8BB6-412C-943F-F134A11BBD46}"/>
          </ac:picMkLst>
        </pc:picChg>
      </pc:sldChg>
      <pc:sldChg chg="modSp">
        <pc:chgData name="David Passero" userId="09fd8ee1-8413-4329-8d2a-651ca2f8c56a" providerId="ADAL" clId="{28E7083A-0704-4156-AE69-B3DC778000EA}" dt="2019-08-16T21:57:13.914" v="1383"/>
        <pc:sldMkLst>
          <pc:docMk/>
          <pc:sldMk cId="1077417839" sldId="517"/>
        </pc:sldMkLst>
        <pc:picChg chg="mod">
          <ac:chgData name="David Passero" userId="09fd8ee1-8413-4329-8d2a-651ca2f8c56a" providerId="ADAL" clId="{28E7083A-0704-4156-AE69-B3DC778000EA}" dt="2019-08-16T21:57:13.914" v="1383"/>
          <ac:picMkLst>
            <pc:docMk/>
            <pc:sldMk cId="1077417839" sldId="517"/>
            <ac:picMk id="3" creationId="{8EDB5DA8-6494-4811-B612-8FEC99C7F24C}"/>
          </ac:picMkLst>
        </pc:picChg>
      </pc:sldChg>
      <pc:sldChg chg="modSp">
        <pc:chgData name="David Passero" userId="09fd8ee1-8413-4329-8d2a-651ca2f8c56a" providerId="ADAL" clId="{28E7083A-0704-4156-AE69-B3DC778000EA}" dt="2019-08-16T21:57:13.910" v="1373"/>
        <pc:sldMkLst>
          <pc:docMk/>
          <pc:sldMk cId="1443832763" sldId="518"/>
        </pc:sldMkLst>
        <pc:picChg chg="mod">
          <ac:chgData name="David Passero" userId="09fd8ee1-8413-4329-8d2a-651ca2f8c56a" providerId="ADAL" clId="{28E7083A-0704-4156-AE69-B3DC778000EA}" dt="2019-08-16T21:57:13.910" v="1373"/>
          <ac:picMkLst>
            <pc:docMk/>
            <pc:sldMk cId="1443832763" sldId="518"/>
            <ac:picMk id="3" creationId="{2AD18B0A-ACBD-49D6-8D5B-1FE73855B136}"/>
          </ac:picMkLst>
        </pc:picChg>
      </pc:sldChg>
      <pc:sldChg chg="modSp">
        <pc:chgData name="David Passero" userId="09fd8ee1-8413-4329-8d2a-651ca2f8c56a" providerId="ADAL" clId="{28E7083A-0704-4156-AE69-B3DC778000EA}" dt="2019-08-16T21:57:13.910" v="1375"/>
        <pc:sldMkLst>
          <pc:docMk/>
          <pc:sldMk cId="2763666836" sldId="519"/>
        </pc:sldMkLst>
        <pc:picChg chg="mod">
          <ac:chgData name="David Passero" userId="09fd8ee1-8413-4329-8d2a-651ca2f8c56a" providerId="ADAL" clId="{28E7083A-0704-4156-AE69-B3DC778000EA}" dt="2019-08-16T21:57:13.910" v="1375"/>
          <ac:picMkLst>
            <pc:docMk/>
            <pc:sldMk cId="2763666836" sldId="519"/>
            <ac:picMk id="3" creationId="{7D309490-E979-4D64-960B-3C1856FB2EE2}"/>
          </ac:picMkLst>
        </pc:picChg>
      </pc:sldChg>
      <pc:sldChg chg="modSp">
        <pc:chgData name="David Passero" userId="09fd8ee1-8413-4329-8d2a-651ca2f8c56a" providerId="ADAL" clId="{28E7083A-0704-4156-AE69-B3DC778000EA}" dt="2019-08-16T21:57:13.916" v="1385"/>
        <pc:sldMkLst>
          <pc:docMk/>
          <pc:sldMk cId="1861538809" sldId="520"/>
        </pc:sldMkLst>
        <pc:picChg chg="mod">
          <ac:chgData name="David Passero" userId="09fd8ee1-8413-4329-8d2a-651ca2f8c56a" providerId="ADAL" clId="{28E7083A-0704-4156-AE69-B3DC778000EA}" dt="2019-08-16T21:57:13.916" v="1385"/>
          <ac:picMkLst>
            <pc:docMk/>
            <pc:sldMk cId="1861538809" sldId="520"/>
            <ac:picMk id="3" creationId="{4DCA474C-7FBA-4515-A73B-919CA6EF9973}"/>
          </ac:picMkLst>
        </pc:picChg>
      </pc:sldChg>
      <pc:sldChg chg="modSp">
        <pc:chgData name="David Passero" userId="09fd8ee1-8413-4329-8d2a-651ca2f8c56a" providerId="ADAL" clId="{28E7083A-0704-4156-AE69-B3DC778000EA}" dt="2019-08-16T21:57:13.918" v="1387"/>
        <pc:sldMkLst>
          <pc:docMk/>
          <pc:sldMk cId="24996221" sldId="521"/>
        </pc:sldMkLst>
        <pc:picChg chg="mod">
          <ac:chgData name="David Passero" userId="09fd8ee1-8413-4329-8d2a-651ca2f8c56a" providerId="ADAL" clId="{28E7083A-0704-4156-AE69-B3DC778000EA}" dt="2019-08-16T21:57:13.918" v="1387"/>
          <ac:picMkLst>
            <pc:docMk/>
            <pc:sldMk cId="24996221" sldId="521"/>
            <ac:picMk id="3" creationId="{976EBF33-AB02-4549-96F1-8056A381527E}"/>
          </ac:picMkLst>
        </pc:picChg>
      </pc:sldChg>
      <pc:sldChg chg="modSp">
        <pc:chgData name="David Passero" userId="09fd8ee1-8413-4329-8d2a-651ca2f8c56a" providerId="ADAL" clId="{28E7083A-0704-4156-AE69-B3DC778000EA}" dt="2019-08-16T21:57:13.919" v="1389"/>
        <pc:sldMkLst>
          <pc:docMk/>
          <pc:sldMk cId="3833964680" sldId="522"/>
        </pc:sldMkLst>
        <pc:picChg chg="mod">
          <ac:chgData name="David Passero" userId="09fd8ee1-8413-4329-8d2a-651ca2f8c56a" providerId="ADAL" clId="{28E7083A-0704-4156-AE69-B3DC778000EA}" dt="2019-08-16T21:57:13.919" v="1389"/>
          <ac:picMkLst>
            <pc:docMk/>
            <pc:sldMk cId="3833964680" sldId="522"/>
            <ac:picMk id="3" creationId="{160B99FA-87DF-4A70-8966-31F40449EB00}"/>
          </ac:picMkLst>
        </pc:picChg>
      </pc:sldChg>
      <pc:sldChg chg="modSp">
        <pc:chgData name="David Passero" userId="09fd8ee1-8413-4329-8d2a-651ca2f8c56a" providerId="ADAL" clId="{28E7083A-0704-4156-AE69-B3DC778000EA}" dt="2019-08-16T21:57:13.920" v="1391"/>
        <pc:sldMkLst>
          <pc:docMk/>
          <pc:sldMk cId="181523374" sldId="523"/>
        </pc:sldMkLst>
        <pc:picChg chg="mod">
          <ac:chgData name="David Passero" userId="09fd8ee1-8413-4329-8d2a-651ca2f8c56a" providerId="ADAL" clId="{28E7083A-0704-4156-AE69-B3DC778000EA}" dt="2019-08-16T21:57:13.920" v="1391"/>
          <ac:picMkLst>
            <pc:docMk/>
            <pc:sldMk cId="181523374" sldId="523"/>
            <ac:picMk id="3" creationId="{415D87F9-641F-4442-90CF-A4DF6ADB1580}"/>
          </ac:picMkLst>
        </pc:picChg>
      </pc:sldChg>
      <pc:sldChg chg="modSp">
        <pc:chgData name="David Passero" userId="09fd8ee1-8413-4329-8d2a-651ca2f8c56a" providerId="ADAL" clId="{28E7083A-0704-4156-AE69-B3DC778000EA}" dt="2019-08-16T21:57:13.921" v="1395"/>
        <pc:sldMkLst>
          <pc:docMk/>
          <pc:sldMk cId="1836545213" sldId="525"/>
        </pc:sldMkLst>
        <pc:picChg chg="mod">
          <ac:chgData name="David Passero" userId="09fd8ee1-8413-4329-8d2a-651ca2f8c56a" providerId="ADAL" clId="{28E7083A-0704-4156-AE69-B3DC778000EA}" dt="2019-08-16T21:57:13.921" v="1395"/>
          <ac:picMkLst>
            <pc:docMk/>
            <pc:sldMk cId="1836545213" sldId="525"/>
            <ac:picMk id="3" creationId="{E8792DB7-D367-401A-A486-CC916B21A281}"/>
          </ac:picMkLst>
        </pc:picChg>
      </pc:sldChg>
      <pc:sldChg chg="modSp">
        <pc:chgData name="David Passero" userId="09fd8ee1-8413-4329-8d2a-651ca2f8c56a" providerId="ADAL" clId="{28E7083A-0704-4156-AE69-B3DC778000EA}" dt="2019-08-16T21:57:13.922" v="1397"/>
        <pc:sldMkLst>
          <pc:docMk/>
          <pc:sldMk cId="1685852160" sldId="526"/>
        </pc:sldMkLst>
        <pc:picChg chg="mod">
          <ac:chgData name="David Passero" userId="09fd8ee1-8413-4329-8d2a-651ca2f8c56a" providerId="ADAL" clId="{28E7083A-0704-4156-AE69-B3DC778000EA}" dt="2019-08-16T21:57:13.922" v="1397"/>
          <ac:picMkLst>
            <pc:docMk/>
            <pc:sldMk cId="1685852160" sldId="526"/>
            <ac:picMk id="3" creationId="{58E0DBC6-67DA-43D8-AFA1-4BAE0A976C2A}"/>
          </ac:picMkLst>
        </pc:picChg>
      </pc:sldChg>
      <pc:sldChg chg="modSp">
        <pc:chgData name="David Passero" userId="09fd8ee1-8413-4329-8d2a-651ca2f8c56a" providerId="ADAL" clId="{28E7083A-0704-4156-AE69-B3DC778000EA}" dt="2019-08-16T21:57:13.923" v="1399"/>
        <pc:sldMkLst>
          <pc:docMk/>
          <pc:sldMk cId="1642137712" sldId="527"/>
        </pc:sldMkLst>
        <pc:picChg chg="mod">
          <ac:chgData name="David Passero" userId="09fd8ee1-8413-4329-8d2a-651ca2f8c56a" providerId="ADAL" clId="{28E7083A-0704-4156-AE69-B3DC778000EA}" dt="2019-08-16T21:57:13.923" v="1399"/>
          <ac:picMkLst>
            <pc:docMk/>
            <pc:sldMk cId="1642137712" sldId="527"/>
            <ac:picMk id="3" creationId="{4CF67301-B14B-4778-A1EB-96BF51BA4073}"/>
          </ac:picMkLst>
        </pc:picChg>
      </pc:sldChg>
      <pc:sldChg chg="modSp">
        <pc:chgData name="David Passero" userId="09fd8ee1-8413-4329-8d2a-651ca2f8c56a" providerId="ADAL" clId="{28E7083A-0704-4156-AE69-B3DC778000EA}" dt="2019-08-16T21:57:13.924" v="1401"/>
        <pc:sldMkLst>
          <pc:docMk/>
          <pc:sldMk cId="1969995551" sldId="528"/>
        </pc:sldMkLst>
        <pc:picChg chg="mod">
          <ac:chgData name="David Passero" userId="09fd8ee1-8413-4329-8d2a-651ca2f8c56a" providerId="ADAL" clId="{28E7083A-0704-4156-AE69-B3DC778000EA}" dt="2019-08-16T21:57:13.924" v="1401"/>
          <ac:picMkLst>
            <pc:docMk/>
            <pc:sldMk cId="1969995551" sldId="528"/>
            <ac:picMk id="3" creationId="{E4C34007-76C8-4C11-B221-0C62532249A9}"/>
          </ac:picMkLst>
        </pc:picChg>
      </pc:sldChg>
      <pc:sldChg chg="modSp">
        <pc:chgData name="David Passero" userId="09fd8ee1-8413-4329-8d2a-651ca2f8c56a" providerId="ADAL" clId="{28E7083A-0704-4156-AE69-B3DC778000EA}" dt="2019-08-16T21:57:13.925" v="1403"/>
        <pc:sldMkLst>
          <pc:docMk/>
          <pc:sldMk cId="1466347603" sldId="529"/>
        </pc:sldMkLst>
        <pc:picChg chg="mod">
          <ac:chgData name="David Passero" userId="09fd8ee1-8413-4329-8d2a-651ca2f8c56a" providerId="ADAL" clId="{28E7083A-0704-4156-AE69-B3DC778000EA}" dt="2019-08-16T21:57:13.925" v="1403"/>
          <ac:picMkLst>
            <pc:docMk/>
            <pc:sldMk cId="1466347603" sldId="529"/>
            <ac:picMk id="3" creationId="{B6E11222-F57E-4F1F-A475-E692C7950AB9}"/>
          </ac:picMkLst>
        </pc:picChg>
      </pc:sldChg>
      <pc:sldChg chg="modSp">
        <pc:chgData name="David Passero" userId="09fd8ee1-8413-4329-8d2a-651ca2f8c56a" providerId="ADAL" clId="{28E7083A-0704-4156-AE69-B3DC778000EA}" dt="2019-08-16T21:57:13.912" v="1381"/>
        <pc:sldMkLst>
          <pc:docMk/>
          <pc:sldMk cId="2368639143" sldId="530"/>
        </pc:sldMkLst>
        <pc:picChg chg="mod">
          <ac:chgData name="David Passero" userId="09fd8ee1-8413-4329-8d2a-651ca2f8c56a" providerId="ADAL" clId="{28E7083A-0704-4156-AE69-B3DC778000EA}" dt="2019-08-16T21:57:13.912" v="1381"/>
          <ac:picMkLst>
            <pc:docMk/>
            <pc:sldMk cId="2368639143" sldId="530"/>
            <ac:picMk id="3" creationId="{AF424EA7-5D9D-4CD3-BB93-1A885FAC710D}"/>
          </ac:picMkLst>
        </pc:picChg>
      </pc:sldChg>
      <pc:sldChg chg="modSp">
        <pc:chgData name="David Passero" userId="09fd8ee1-8413-4329-8d2a-651ca2f8c56a" providerId="ADAL" clId="{28E7083A-0704-4156-AE69-B3DC778000EA}" dt="2019-08-16T21:57:13.921" v="1393"/>
        <pc:sldMkLst>
          <pc:docMk/>
          <pc:sldMk cId="625755883" sldId="531"/>
        </pc:sldMkLst>
        <pc:picChg chg="mod">
          <ac:chgData name="David Passero" userId="09fd8ee1-8413-4329-8d2a-651ca2f8c56a" providerId="ADAL" clId="{28E7083A-0704-4156-AE69-B3DC778000EA}" dt="2019-08-16T21:57:13.921" v="1393"/>
          <ac:picMkLst>
            <pc:docMk/>
            <pc:sldMk cId="625755883" sldId="531"/>
            <ac:picMk id="3" creationId="{9959DB74-62E8-45BB-82D7-F1F78AF7CB38}"/>
          </ac:picMkLst>
        </pc:picChg>
      </pc:sldChg>
      <pc:sldChg chg="modSp add modNotesTx">
        <pc:chgData name="David Passero" userId="09fd8ee1-8413-4329-8d2a-651ca2f8c56a" providerId="ADAL" clId="{28E7083A-0704-4156-AE69-B3DC778000EA}" dt="2019-08-16T20:52:48.759" v="617" actId="6549"/>
        <pc:sldMkLst>
          <pc:docMk/>
          <pc:sldMk cId="2875068785" sldId="532"/>
        </pc:sldMkLst>
        <pc:spChg chg="mod">
          <ac:chgData name="David Passero" userId="09fd8ee1-8413-4329-8d2a-651ca2f8c56a" providerId="ADAL" clId="{28E7083A-0704-4156-AE69-B3DC778000EA}" dt="2019-08-16T20:52:48.759" v="617" actId="6549"/>
          <ac:spMkLst>
            <pc:docMk/>
            <pc:sldMk cId="2875068785" sldId="532"/>
            <ac:spMk id="2" creationId="{00000000-0000-0000-0000-000000000000}"/>
          </ac:spMkLst>
        </pc:spChg>
        <pc:spChg chg="mod">
          <ac:chgData name="David Passero" userId="09fd8ee1-8413-4329-8d2a-651ca2f8c56a" providerId="ADAL" clId="{28E7083A-0704-4156-AE69-B3DC778000EA}" dt="2019-08-16T20:52:27.962" v="612" actId="20577"/>
          <ac:spMkLst>
            <pc:docMk/>
            <pc:sldMk cId="2875068785" sldId="532"/>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12CC6-E79F-4EFF-BF05-F8EC46B79AEB}" type="doc">
      <dgm:prSet loTypeId="urn:microsoft.com/office/officeart/2005/8/layout/venn1" loCatId="relationship" qsTypeId="urn:microsoft.com/office/officeart/2005/8/quickstyle/simple1" qsCatId="simple" csTypeId="urn:microsoft.com/office/officeart/2005/8/colors/accent1_2" csCatId="accent1" phldr="1"/>
      <dgm:spPr/>
    </dgm:pt>
    <dgm:pt modelId="{A968250D-C158-4496-B349-D28D5E537130}">
      <dgm:prSet phldrT="[Text]"/>
      <dgm:spPr/>
      <dgm:t>
        <a:bodyPr/>
        <a:lstStyle/>
        <a:p>
          <a:r>
            <a:rPr lang="en-US" b="1" dirty="0">
              <a:solidFill>
                <a:schemeClr val="bg1"/>
              </a:solidFill>
            </a:rPr>
            <a:t>PI, FM and Support Staff</a:t>
          </a:r>
        </a:p>
      </dgm:t>
    </dgm:pt>
    <dgm:pt modelId="{98A48207-7B08-4F0F-8D1C-8758370A1EBD}" type="parTrans" cxnId="{177AB763-6CEC-4B76-A875-78F2619976FC}">
      <dgm:prSet/>
      <dgm:spPr/>
      <dgm:t>
        <a:bodyPr/>
        <a:lstStyle/>
        <a:p>
          <a:endParaRPr lang="en-US" b="1">
            <a:solidFill>
              <a:schemeClr val="bg1"/>
            </a:solidFill>
          </a:endParaRPr>
        </a:p>
      </dgm:t>
    </dgm:pt>
    <dgm:pt modelId="{6C89DD94-A35C-4162-8A80-42EE17E836FC}" type="sibTrans" cxnId="{177AB763-6CEC-4B76-A875-78F2619976FC}">
      <dgm:prSet/>
      <dgm:spPr/>
      <dgm:t>
        <a:bodyPr/>
        <a:lstStyle/>
        <a:p>
          <a:endParaRPr lang="en-US" b="1">
            <a:solidFill>
              <a:schemeClr val="bg1"/>
            </a:solidFill>
          </a:endParaRPr>
        </a:p>
      </dgm:t>
    </dgm:pt>
    <dgm:pt modelId="{7289072E-BE7C-4F8A-841C-050B9CA97A90}">
      <dgm:prSet phldrT="[Text]"/>
      <dgm:spPr/>
      <dgm:t>
        <a:bodyPr/>
        <a:lstStyle/>
        <a:p>
          <a:r>
            <a:rPr lang="en-US" b="1" dirty="0">
              <a:solidFill>
                <a:schemeClr val="bg1"/>
              </a:solidFill>
            </a:rPr>
            <a:t>Grant Accounting</a:t>
          </a:r>
        </a:p>
      </dgm:t>
    </dgm:pt>
    <dgm:pt modelId="{A0A2D997-0591-4FE0-A7B3-533A3171FD3D}" type="parTrans" cxnId="{CC719B91-6987-497A-8746-A04E17633655}">
      <dgm:prSet/>
      <dgm:spPr/>
      <dgm:t>
        <a:bodyPr/>
        <a:lstStyle/>
        <a:p>
          <a:endParaRPr lang="en-US" b="1">
            <a:solidFill>
              <a:schemeClr val="bg1"/>
            </a:solidFill>
          </a:endParaRPr>
        </a:p>
      </dgm:t>
    </dgm:pt>
    <dgm:pt modelId="{9E9DC916-73C7-43B8-94E2-4598E9F2F536}" type="sibTrans" cxnId="{CC719B91-6987-497A-8746-A04E17633655}">
      <dgm:prSet/>
      <dgm:spPr/>
      <dgm:t>
        <a:bodyPr/>
        <a:lstStyle/>
        <a:p>
          <a:endParaRPr lang="en-US" b="1">
            <a:solidFill>
              <a:schemeClr val="bg1"/>
            </a:solidFill>
          </a:endParaRPr>
        </a:p>
      </dgm:t>
    </dgm:pt>
    <dgm:pt modelId="{2590869B-B306-4055-812C-9C60BCE6AD71}">
      <dgm:prSet phldrT="[Text]"/>
      <dgm:spPr/>
      <dgm:t>
        <a:bodyPr/>
        <a:lstStyle/>
        <a:p>
          <a:r>
            <a:rPr lang="en-US" b="1" dirty="0">
              <a:solidFill>
                <a:schemeClr val="bg1"/>
              </a:solidFill>
            </a:rPr>
            <a:t>Grant Compliance</a:t>
          </a:r>
        </a:p>
      </dgm:t>
    </dgm:pt>
    <dgm:pt modelId="{53CC5A0F-4C9A-4755-8955-7074B0E00A45}" type="parTrans" cxnId="{3B55F582-332A-4F86-85B1-4921FEE70341}">
      <dgm:prSet/>
      <dgm:spPr/>
      <dgm:t>
        <a:bodyPr/>
        <a:lstStyle/>
        <a:p>
          <a:endParaRPr lang="en-US" b="1">
            <a:solidFill>
              <a:schemeClr val="bg1"/>
            </a:solidFill>
          </a:endParaRPr>
        </a:p>
      </dgm:t>
    </dgm:pt>
    <dgm:pt modelId="{F15AC771-D5EA-4685-959E-7B120E40CD2B}" type="sibTrans" cxnId="{3B55F582-332A-4F86-85B1-4921FEE70341}">
      <dgm:prSet/>
      <dgm:spPr/>
      <dgm:t>
        <a:bodyPr/>
        <a:lstStyle/>
        <a:p>
          <a:endParaRPr lang="en-US" b="1">
            <a:solidFill>
              <a:schemeClr val="bg1"/>
            </a:solidFill>
          </a:endParaRPr>
        </a:p>
      </dgm:t>
    </dgm:pt>
    <dgm:pt modelId="{1FC4EB93-1F71-4451-A2D6-C3CE98EBE061}" type="pres">
      <dgm:prSet presAssocID="{EDD12CC6-E79F-4EFF-BF05-F8EC46B79AEB}" presName="compositeShape" presStyleCnt="0">
        <dgm:presLayoutVars>
          <dgm:chMax val="7"/>
          <dgm:dir/>
          <dgm:resizeHandles val="exact"/>
        </dgm:presLayoutVars>
      </dgm:prSet>
      <dgm:spPr/>
    </dgm:pt>
    <dgm:pt modelId="{E02EEAB3-2207-44F6-B1BE-C4DAFDEBD868}" type="pres">
      <dgm:prSet presAssocID="{A968250D-C158-4496-B349-D28D5E537130}" presName="circ1" presStyleLbl="vennNode1" presStyleIdx="0" presStyleCnt="3"/>
      <dgm:spPr/>
    </dgm:pt>
    <dgm:pt modelId="{E2FBBCD2-0D93-48B5-9749-85E59171B9C9}" type="pres">
      <dgm:prSet presAssocID="{A968250D-C158-4496-B349-D28D5E537130}" presName="circ1Tx" presStyleLbl="revTx" presStyleIdx="0" presStyleCnt="0">
        <dgm:presLayoutVars>
          <dgm:chMax val="0"/>
          <dgm:chPref val="0"/>
          <dgm:bulletEnabled val="1"/>
        </dgm:presLayoutVars>
      </dgm:prSet>
      <dgm:spPr/>
    </dgm:pt>
    <dgm:pt modelId="{613C2327-D2A9-412A-951C-A36D8B191B40}" type="pres">
      <dgm:prSet presAssocID="{7289072E-BE7C-4F8A-841C-050B9CA97A90}" presName="circ2" presStyleLbl="vennNode1" presStyleIdx="1" presStyleCnt="3"/>
      <dgm:spPr/>
    </dgm:pt>
    <dgm:pt modelId="{1330B254-1A86-4A48-B892-D32D86976DBC}" type="pres">
      <dgm:prSet presAssocID="{7289072E-BE7C-4F8A-841C-050B9CA97A90}" presName="circ2Tx" presStyleLbl="revTx" presStyleIdx="0" presStyleCnt="0">
        <dgm:presLayoutVars>
          <dgm:chMax val="0"/>
          <dgm:chPref val="0"/>
          <dgm:bulletEnabled val="1"/>
        </dgm:presLayoutVars>
      </dgm:prSet>
      <dgm:spPr/>
    </dgm:pt>
    <dgm:pt modelId="{B62CE381-A6CE-4B20-9FDB-CA4697CEC423}" type="pres">
      <dgm:prSet presAssocID="{2590869B-B306-4055-812C-9C60BCE6AD71}" presName="circ3" presStyleLbl="vennNode1" presStyleIdx="2" presStyleCnt="3"/>
      <dgm:spPr/>
    </dgm:pt>
    <dgm:pt modelId="{1FA5EB30-3F31-48E3-992C-314E64CFD845}" type="pres">
      <dgm:prSet presAssocID="{2590869B-B306-4055-812C-9C60BCE6AD71}" presName="circ3Tx" presStyleLbl="revTx" presStyleIdx="0" presStyleCnt="0">
        <dgm:presLayoutVars>
          <dgm:chMax val="0"/>
          <dgm:chPref val="0"/>
          <dgm:bulletEnabled val="1"/>
        </dgm:presLayoutVars>
      </dgm:prSet>
      <dgm:spPr/>
    </dgm:pt>
  </dgm:ptLst>
  <dgm:cxnLst>
    <dgm:cxn modelId="{E5BAAD1B-78C2-4295-8C11-AEFBE39814B8}" type="presOf" srcId="{A968250D-C158-4496-B349-D28D5E537130}" destId="{E02EEAB3-2207-44F6-B1BE-C4DAFDEBD868}" srcOrd="0" destOrd="0" presId="urn:microsoft.com/office/officeart/2005/8/layout/venn1"/>
    <dgm:cxn modelId="{B7056127-74DC-44DA-90E6-6CC8F139A6BE}" type="presOf" srcId="{2590869B-B306-4055-812C-9C60BCE6AD71}" destId="{1FA5EB30-3F31-48E3-992C-314E64CFD845}" srcOrd="1" destOrd="0" presId="urn:microsoft.com/office/officeart/2005/8/layout/venn1"/>
    <dgm:cxn modelId="{25800E5B-DB37-4717-A069-8EBA5FA8DC87}" type="presOf" srcId="{7289072E-BE7C-4F8A-841C-050B9CA97A90}" destId="{1330B254-1A86-4A48-B892-D32D86976DBC}" srcOrd="1" destOrd="0" presId="urn:microsoft.com/office/officeart/2005/8/layout/venn1"/>
    <dgm:cxn modelId="{177AB763-6CEC-4B76-A875-78F2619976FC}" srcId="{EDD12CC6-E79F-4EFF-BF05-F8EC46B79AEB}" destId="{A968250D-C158-4496-B349-D28D5E537130}" srcOrd="0" destOrd="0" parTransId="{98A48207-7B08-4F0F-8D1C-8758370A1EBD}" sibTransId="{6C89DD94-A35C-4162-8A80-42EE17E836FC}"/>
    <dgm:cxn modelId="{D428C070-C635-4554-AEE5-416A77D9C434}" type="presOf" srcId="{A968250D-C158-4496-B349-D28D5E537130}" destId="{E2FBBCD2-0D93-48B5-9749-85E59171B9C9}" srcOrd="1" destOrd="0" presId="urn:microsoft.com/office/officeart/2005/8/layout/venn1"/>
    <dgm:cxn modelId="{E1869E57-FE32-4FA6-BE37-35F53D64ADE0}" type="presOf" srcId="{2590869B-B306-4055-812C-9C60BCE6AD71}" destId="{B62CE381-A6CE-4B20-9FDB-CA4697CEC423}" srcOrd="0" destOrd="0" presId="urn:microsoft.com/office/officeart/2005/8/layout/venn1"/>
    <dgm:cxn modelId="{3B722958-10BE-4784-9A6A-1949B781B29D}" type="presOf" srcId="{EDD12CC6-E79F-4EFF-BF05-F8EC46B79AEB}" destId="{1FC4EB93-1F71-4451-A2D6-C3CE98EBE061}" srcOrd="0" destOrd="0" presId="urn:microsoft.com/office/officeart/2005/8/layout/venn1"/>
    <dgm:cxn modelId="{3B55F582-332A-4F86-85B1-4921FEE70341}" srcId="{EDD12CC6-E79F-4EFF-BF05-F8EC46B79AEB}" destId="{2590869B-B306-4055-812C-9C60BCE6AD71}" srcOrd="2" destOrd="0" parTransId="{53CC5A0F-4C9A-4755-8955-7074B0E00A45}" sibTransId="{F15AC771-D5EA-4685-959E-7B120E40CD2B}"/>
    <dgm:cxn modelId="{CC719B91-6987-497A-8746-A04E17633655}" srcId="{EDD12CC6-E79F-4EFF-BF05-F8EC46B79AEB}" destId="{7289072E-BE7C-4F8A-841C-050B9CA97A90}" srcOrd="1" destOrd="0" parTransId="{A0A2D997-0591-4FE0-A7B3-533A3171FD3D}" sibTransId="{9E9DC916-73C7-43B8-94E2-4598E9F2F536}"/>
    <dgm:cxn modelId="{1B8EA993-1AE0-40F5-B5F4-C95ADABE1F1C}" type="presOf" srcId="{7289072E-BE7C-4F8A-841C-050B9CA97A90}" destId="{613C2327-D2A9-412A-951C-A36D8B191B40}" srcOrd="0" destOrd="0" presId="urn:microsoft.com/office/officeart/2005/8/layout/venn1"/>
    <dgm:cxn modelId="{2103FC6A-F095-40F0-AC0D-B060AC59DB9C}" type="presParOf" srcId="{1FC4EB93-1F71-4451-A2D6-C3CE98EBE061}" destId="{E02EEAB3-2207-44F6-B1BE-C4DAFDEBD868}" srcOrd="0" destOrd="0" presId="urn:microsoft.com/office/officeart/2005/8/layout/venn1"/>
    <dgm:cxn modelId="{53696089-6BEE-4C08-A053-46482BB0E371}" type="presParOf" srcId="{1FC4EB93-1F71-4451-A2D6-C3CE98EBE061}" destId="{E2FBBCD2-0D93-48B5-9749-85E59171B9C9}" srcOrd="1" destOrd="0" presId="urn:microsoft.com/office/officeart/2005/8/layout/venn1"/>
    <dgm:cxn modelId="{D6D64EDD-3D8A-4211-9FE5-8D2D5C70772C}" type="presParOf" srcId="{1FC4EB93-1F71-4451-A2D6-C3CE98EBE061}" destId="{613C2327-D2A9-412A-951C-A36D8B191B40}" srcOrd="2" destOrd="0" presId="urn:microsoft.com/office/officeart/2005/8/layout/venn1"/>
    <dgm:cxn modelId="{09D70689-F4AD-4DEE-AB8D-392D5E29F8E0}" type="presParOf" srcId="{1FC4EB93-1F71-4451-A2D6-C3CE98EBE061}" destId="{1330B254-1A86-4A48-B892-D32D86976DBC}" srcOrd="3" destOrd="0" presId="urn:microsoft.com/office/officeart/2005/8/layout/venn1"/>
    <dgm:cxn modelId="{0D47C12F-61BA-48E8-9C4A-D1671AFAE73C}" type="presParOf" srcId="{1FC4EB93-1F71-4451-A2D6-C3CE98EBE061}" destId="{B62CE381-A6CE-4B20-9FDB-CA4697CEC423}" srcOrd="4" destOrd="0" presId="urn:microsoft.com/office/officeart/2005/8/layout/venn1"/>
    <dgm:cxn modelId="{611AB66A-E491-4624-95AA-517F6723F5FA}" type="presParOf" srcId="{1FC4EB93-1F71-4451-A2D6-C3CE98EBE061}" destId="{1FA5EB30-3F31-48E3-992C-314E64CFD84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EEAB3-2207-44F6-B1BE-C4DAFDEBD868}">
      <dsp:nvSpPr>
        <dsp:cNvPr id="0" name=""/>
        <dsp:cNvSpPr/>
      </dsp:nvSpPr>
      <dsp:spPr>
        <a:xfrm>
          <a:off x="786444" y="38747"/>
          <a:ext cx="1859878" cy="185987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PI, FM and Support Staff</a:t>
          </a:r>
        </a:p>
      </dsp:txBody>
      <dsp:txXfrm>
        <a:off x="1034428" y="364226"/>
        <a:ext cx="1363910" cy="836945"/>
      </dsp:txXfrm>
    </dsp:sp>
    <dsp:sp modelId="{613C2327-D2A9-412A-951C-A36D8B191B40}">
      <dsp:nvSpPr>
        <dsp:cNvPr id="0" name=""/>
        <dsp:cNvSpPr/>
      </dsp:nvSpPr>
      <dsp:spPr>
        <a:xfrm>
          <a:off x="1457550" y="1201171"/>
          <a:ext cx="1859878" cy="185987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Grant Accounting</a:t>
          </a:r>
        </a:p>
      </dsp:txBody>
      <dsp:txXfrm>
        <a:off x="2026363" y="1681639"/>
        <a:ext cx="1115926" cy="1022933"/>
      </dsp:txXfrm>
    </dsp:sp>
    <dsp:sp modelId="{B62CE381-A6CE-4B20-9FDB-CA4697CEC423}">
      <dsp:nvSpPr>
        <dsp:cNvPr id="0" name=""/>
        <dsp:cNvSpPr/>
      </dsp:nvSpPr>
      <dsp:spPr>
        <a:xfrm>
          <a:off x="115338" y="1201171"/>
          <a:ext cx="1859878" cy="185987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Grant Compliance</a:t>
          </a:r>
        </a:p>
      </dsp:txBody>
      <dsp:txXfrm>
        <a:off x="290477" y="1681639"/>
        <a:ext cx="1115926" cy="10229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9"/>
            <a:ext cx="3043025" cy="466884"/>
          </a:xfrm>
          <a:prstGeom prst="rect">
            <a:avLst/>
          </a:prstGeom>
        </p:spPr>
        <p:txBody>
          <a:bodyPr vert="horz" lIns="91389" tIns="45700" rIns="91389" bIns="45700" rtlCol="0"/>
          <a:lstStyle>
            <a:lvl1pPr algn="l">
              <a:defRPr sz="1200"/>
            </a:lvl1pPr>
          </a:lstStyle>
          <a:p>
            <a:endParaRPr lang="en-US"/>
          </a:p>
        </p:txBody>
      </p:sp>
      <p:sp>
        <p:nvSpPr>
          <p:cNvPr id="3" name="Date Placeholder 2"/>
          <p:cNvSpPr>
            <a:spLocks noGrp="1"/>
          </p:cNvSpPr>
          <p:nvPr>
            <p:ph type="dt" sz="quarter" idx="1"/>
          </p:nvPr>
        </p:nvSpPr>
        <p:spPr>
          <a:xfrm>
            <a:off x="3978487" y="9"/>
            <a:ext cx="3043025" cy="466884"/>
          </a:xfrm>
          <a:prstGeom prst="rect">
            <a:avLst/>
          </a:prstGeom>
        </p:spPr>
        <p:txBody>
          <a:bodyPr vert="horz" lIns="91389" tIns="45700" rIns="91389" bIns="45700" rtlCol="0"/>
          <a:lstStyle>
            <a:lvl1pPr algn="r">
              <a:defRPr sz="1200"/>
            </a:lvl1pPr>
          </a:lstStyle>
          <a:p>
            <a:fld id="{4FC6CFA5-0AB7-4281-8DB1-2FC54707D392}" type="datetimeFigureOut">
              <a:rPr lang="en-US" smtClean="0"/>
              <a:t>4/30/2020</a:t>
            </a:fld>
            <a:endParaRPr lang="en-US"/>
          </a:p>
        </p:txBody>
      </p:sp>
      <p:sp>
        <p:nvSpPr>
          <p:cNvPr id="4" name="Footer Placeholder 3"/>
          <p:cNvSpPr>
            <a:spLocks noGrp="1"/>
          </p:cNvSpPr>
          <p:nvPr>
            <p:ph type="ftr" sz="quarter" idx="2"/>
          </p:nvPr>
        </p:nvSpPr>
        <p:spPr>
          <a:xfrm>
            <a:off x="3" y="8842219"/>
            <a:ext cx="3043025" cy="466884"/>
          </a:xfrm>
          <a:prstGeom prst="rect">
            <a:avLst/>
          </a:prstGeom>
        </p:spPr>
        <p:txBody>
          <a:bodyPr vert="horz" lIns="91389" tIns="45700" rIns="91389" bIns="45700" rtlCol="0" anchor="b"/>
          <a:lstStyle>
            <a:lvl1pPr algn="l">
              <a:defRPr sz="1200"/>
            </a:lvl1pPr>
          </a:lstStyle>
          <a:p>
            <a:endParaRPr lang="en-US"/>
          </a:p>
        </p:txBody>
      </p:sp>
      <p:sp>
        <p:nvSpPr>
          <p:cNvPr id="5" name="Slide Number Placeholder 4"/>
          <p:cNvSpPr>
            <a:spLocks noGrp="1"/>
          </p:cNvSpPr>
          <p:nvPr>
            <p:ph type="sldNum" sz="quarter" idx="3"/>
          </p:nvPr>
        </p:nvSpPr>
        <p:spPr>
          <a:xfrm>
            <a:off x="3978487" y="8842219"/>
            <a:ext cx="3043025" cy="466884"/>
          </a:xfrm>
          <a:prstGeom prst="rect">
            <a:avLst/>
          </a:prstGeom>
        </p:spPr>
        <p:txBody>
          <a:bodyPr vert="horz" lIns="91389" tIns="45700" rIns="91389" bIns="45700" rtlCol="0" anchor="b"/>
          <a:lstStyle>
            <a:lvl1pPr algn="r">
              <a:defRPr sz="1200"/>
            </a:lvl1pPr>
          </a:lstStyle>
          <a:p>
            <a:fld id="{35FD0F4D-09E2-4588-A233-6E985D72CBEA}" type="slidenum">
              <a:rPr lang="en-US" smtClean="0"/>
              <a:t>‹#›</a:t>
            </a:fld>
            <a:endParaRPr lang="en-US"/>
          </a:p>
        </p:txBody>
      </p:sp>
    </p:spTree>
    <p:extLst>
      <p:ext uri="{BB962C8B-B14F-4D97-AF65-F5344CB8AC3E}">
        <p14:creationId xmlns:p14="http://schemas.microsoft.com/office/powerpoint/2010/main" val="162387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4" cy="467071"/>
          </a:xfrm>
          <a:prstGeom prst="rect">
            <a:avLst/>
          </a:prstGeom>
        </p:spPr>
        <p:txBody>
          <a:bodyPr vert="horz" lIns="93242" tIns="46619" rIns="93242" bIns="46619" rtlCol="0"/>
          <a:lstStyle>
            <a:lvl1pPr algn="l">
              <a:defRPr sz="1200"/>
            </a:lvl1pPr>
          </a:lstStyle>
          <a:p>
            <a:endParaRPr lang="en-US"/>
          </a:p>
        </p:txBody>
      </p:sp>
      <p:sp>
        <p:nvSpPr>
          <p:cNvPr id="3" name="Date Placeholder 2"/>
          <p:cNvSpPr>
            <a:spLocks noGrp="1"/>
          </p:cNvSpPr>
          <p:nvPr>
            <p:ph type="dt" idx="1"/>
          </p:nvPr>
        </p:nvSpPr>
        <p:spPr>
          <a:xfrm>
            <a:off x="3978132" y="3"/>
            <a:ext cx="3043344" cy="467071"/>
          </a:xfrm>
          <a:prstGeom prst="rect">
            <a:avLst/>
          </a:prstGeom>
        </p:spPr>
        <p:txBody>
          <a:bodyPr vert="horz" lIns="93242" tIns="46619" rIns="93242" bIns="46619" rtlCol="0"/>
          <a:lstStyle>
            <a:lvl1pPr algn="r">
              <a:defRPr sz="1200"/>
            </a:lvl1pPr>
          </a:lstStyle>
          <a:p>
            <a:fld id="{BDE3D8FB-AEE7-4251-86F7-1ED6C5B10EE5}" type="datetimeFigureOut">
              <a:rPr lang="en-US" smtClean="0"/>
              <a:t>4/30/2020</a:t>
            </a:fld>
            <a:endParaRPr lang="en-US"/>
          </a:p>
        </p:txBody>
      </p:sp>
      <p:sp>
        <p:nvSpPr>
          <p:cNvPr id="4" name="Slide Image Placeholder 3"/>
          <p:cNvSpPr>
            <a:spLocks noGrp="1" noRot="1" noChangeAspect="1"/>
          </p:cNvSpPr>
          <p:nvPr>
            <p:ph type="sldImg" idx="2"/>
          </p:nvPr>
        </p:nvSpPr>
        <p:spPr>
          <a:xfrm>
            <a:off x="1417638" y="1165225"/>
            <a:ext cx="4187825" cy="3140075"/>
          </a:xfrm>
          <a:prstGeom prst="rect">
            <a:avLst/>
          </a:prstGeom>
          <a:noFill/>
          <a:ln w="12700">
            <a:solidFill>
              <a:prstClr val="black"/>
            </a:solidFill>
          </a:ln>
        </p:spPr>
        <p:txBody>
          <a:bodyPr vert="horz" lIns="93242" tIns="46619" rIns="93242" bIns="46619" rtlCol="0" anchor="ctr"/>
          <a:lstStyle/>
          <a:p>
            <a:endParaRPr lang="en-US"/>
          </a:p>
        </p:txBody>
      </p:sp>
      <p:sp>
        <p:nvSpPr>
          <p:cNvPr id="5" name="Notes Placeholder 4"/>
          <p:cNvSpPr>
            <a:spLocks noGrp="1"/>
          </p:cNvSpPr>
          <p:nvPr>
            <p:ph type="body" sz="quarter" idx="3"/>
          </p:nvPr>
        </p:nvSpPr>
        <p:spPr>
          <a:xfrm>
            <a:off x="702310" y="4480008"/>
            <a:ext cx="5618480" cy="3665457"/>
          </a:xfrm>
          <a:prstGeom prst="rect">
            <a:avLst/>
          </a:prstGeom>
        </p:spPr>
        <p:txBody>
          <a:bodyPr vert="horz" lIns="93242" tIns="46619" rIns="93242" bIns="466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2"/>
            <a:ext cx="3043344" cy="467069"/>
          </a:xfrm>
          <a:prstGeom prst="rect">
            <a:avLst/>
          </a:prstGeom>
        </p:spPr>
        <p:txBody>
          <a:bodyPr vert="horz" lIns="93242" tIns="46619" rIns="93242" bIns="4661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2"/>
            <a:ext cx="3043344" cy="467069"/>
          </a:xfrm>
          <a:prstGeom prst="rect">
            <a:avLst/>
          </a:prstGeom>
        </p:spPr>
        <p:txBody>
          <a:bodyPr vert="horz" lIns="93242" tIns="46619" rIns="93242" bIns="46619" rtlCol="0" anchor="b"/>
          <a:lstStyle>
            <a:lvl1pPr algn="r">
              <a:defRPr sz="1200"/>
            </a:lvl1pPr>
          </a:lstStyle>
          <a:p>
            <a:fld id="{44BC8D7B-4B2D-41AD-A57B-8BADD21F7CF5}" type="slidenum">
              <a:rPr lang="en-US" smtClean="0"/>
              <a:t>‹#›</a:t>
            </a:fld>
            <a:endParaRPr lang="en-US"/>
          </a:p>
        </p:txBody>
      </p:sp>
    </p:spTree>
    <p:extLst>
      <p:ext uri="{BB962C8B-B14F-4D97-AF65-F5344CB8AC3E}">
        <p14:creationId xmlns:p14="http://schemas.microsoft.com/office/powerpoint/2010/main" val="425596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4185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4260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11</a:t>
            </a:fld>
            <a:endParaRPr lang="en-US"/>
          </a:p>
        </p:txBody>
      </p:sp>
    </p:spTree>
    <p:extLst>
      <p:ext uri="{BB962C8B-B14F-4D97-AF65-F5344CB8AC3E}">
        <p14:creationId xmlns:p14="http://schemas.microsoft.com/office/powerpoint/2010/main" val="54703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6092" lvl="1" indent="-366092" defTabSz="355925">
              <a:lnSpc>
                <a:spcPct val="120000"/>
              </a:lnSpc>
              <a:spcBef>
                <a:spcPct val="0"/>
              </a:spcBef>
              <a:spcAft>
                <a:spcPct val="15000"/>
              </a:spcAft>
              <a:buClr>
                <a:srgbClr val="00B0F0"/>
              </a:buClr>
              <a:buFont typeface="Wingdings" panose="05000000000000000000" pitchFamily="2" charset="2"/>
              <a:buChar char="v"/>
            </a:pPr>
            <a:r>
              <a:rPr lang="en-US" sz="2200" dirty="0">
                <a:solidFill>
                  <a:srgbClr val="FF0000"/>
                </a:solidFill>
              </a:rPr>
              <a:t>The items in the following slides will show department involvement in steps.</a:t>
            </a:r>
          </a:p>
          <a:p>
            <a:pPr marL="366092" lvl="1" indent="-366092" defTabSz="355925">
              <a:lnSpc>
                <a:spcPct val="120000"/>
              </a:lnSpc>
              <a:spcBef>
                <a:spcPct val="0"/>
              </a:spcBef>
              <a:spcAft>
                <a:spcPct val="15000"/>
              </a:spcAft>
              <a:buClr>
                <a:srgbClr val="00B0F0"/>
              </a:buClr>
              <a:buFont typeface="Wingdings" panose="05000000000000000000" pitchFamily="2" charset="2"/>
              <a:buChar char="v"/>
            </a:pPr>
            <a:r>
              <a:rPr lang="en-US" sz="2200" dirty="0">
                <a:solidFill>
                  <a:srgbClr val="FF0000"/>
                </a:solidFill>
              </a:rPr>
              <a:t>Please refer to your booklet</a:t>
            </a:r>
          </a:p>
        </p:txBody>
      </p:sp>
      <p:sp>
        <p:nvSpPr>
          <p:cNvPr id="4" name="Slide Number Placeholder 3"/>
          <p:cNvSpPr>
            <a:spLocks noGrp="1"/>
          </p:cNvSpPr>
          <p:nvPr>
            <p:ph type="sldNum" sz="quarter" idx="10"/>
          </p:nvPr>
        </p:nvSpPr>
        <p:spPr/>
        <p:txBody>
          <a:bodyPr/>
          <a:lstStyle/>
          <a:p>
            <a:fld id="{44BC8D7B-4B2D-41AD-A57B-8BADD21F7CF5}" type="slidenum">
              <a:rPr lang="en-US" smtClean="0"/>
              <a:t>12</a:t>
            </a:fld>
            <a:endParaRPr lang="en-US" dirty="0"/>
          </a:p>
        </p:txBody>
      </p:sp>
    </p:spTree>
    <p:extLst>
      <p:ext uri="{BB962C8B-B14F-4D97-AF65-F5344CB8AC3E}">
        <p14:creationId xmlns:p14="http://schemas.microsoft.com/office/powerpoint/2010/main" val="140641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13</a:t>
            </a:fld>
            <a:endParaRPr lang="en-US"/>
          </a:p>
        </p:txBody>
      </p:sp>
    </p:spTree>
    <p:extLst>
      <p:ext uri="{BB962C8B-B14F-4D97-AF65-F5344CB8AC3E}">
        <p14:creationId xmlns:p14="http://schemas.microsoft.com/office/powerpoint/2010/main" val="2339228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Wingdings" panose="05000000000000000000" pitchFamily="2" charset="2"/>
              <a:buChar char="v"/>
            </a:pPr>
            <a:r>
              <a:rPr lang="en-US" dirty="0"/>
              <a:t>Cost sharing or matching means that a portion of project or program costs is not covered by the grant. </a:t>
            </a:r>
          </a:p>
          <a:p>
            <a:pPr marL="629090" lvl="1" indent="-171570">
              <a:buFont typeface="Wingdings" panose="05000000000000000000" pitchFamily="2" charset="2"/>
              <a:buChar char="v"/>
            </a:pPr>
            <a:r>
              <a:rPr lang="en-US" dirty="0"/>
              <a:t>Cost share includes cash contributions from the organization that received the grant for the project, in-kind contributions from third- parties, and matching funds from third parties. </a:t>
            </a:r>
          </a:p>
          <a:p>
            <a:pPr marL="171570" indent="-171570">
              <a:buFont typeface="Wingdings" panose="05000000000000000000" pitchFamily="2" charset="2"/>
              <a:buChar char="v"/>
            </a:pPr>
            <a:r>
              <a:rPr lang="en-US" dirty="0"/>
              <a:t>In-kind contributions' means the value of non-cash contributions provided by non-Federal.</a:t>
            </a:r>
          </a:p>
          <a:p>
            <a:pPr marL="629090" lvl="1" indent="-171570">
              <a:buFont typeface="Wingdings" panose="05000000000000000000" pitchFamily="2" charset="2"/>
              <a:buChar char="v"/>
            </a:pPr>
            <a:r>
              <a:rPr lang="en-US" dirty="0"/>
              <a:t>in-kind contributions may be in the form of real property, equipment, supplies and other expendable property, and the value of goods and services directly benefiting and specifically identifiable to the project or program. </a:t>
            </a:r>
          </a:p>
          <a:p>
            <a:pPr marL="629090" lvl="1" indent="-171570">
              <a:buFont typeface="Wingdings" panose="05000000000000000000" pitchFamily="2" charset="2"/>
              <a:buChar char="v"/>
            </a:pPr>
            <a:r>
              <a:rPr lang="en-US" dirty="0"/>
              <a:t>These are part of the direct expenses of the project and usually are reflected on the cost-share (not the federal or grant) side of the budget. </a:t>
            </a:r>
          </a:p>
          <a:p>
            <a:pPr marL="171570" indent="-171570">
              <a:buFont typeface="Wingdings" panose="05000000000000000000" pitchFamily="2" charset="2"/>
              <a:buChar char="v"/>
            </a:pPr>
            <a:r>
              <a:rPr lang="en-US" dirty="0"/>
              <a:t>Matching funds are cash contributions to the project, to the cost- share side of the project. If they are eligible, the College can match the grantor based on a specified percentage or dollar equivalency relative to the agency provided budget.</a:t>
            </a:r>
          </a:p>
        </p:txBody>
      </p:sp>
      <p:sp>
        <p:nvSpPr>
          <p:cNvPr id="4" name="Slide Number Placeholder 3"/>
          <p:cNvSpPr>
            <a:spLocks noGrp="1"/>
          </p:cNvSpPr>
          <p:nvPr>
            <p:ph type="sldNum" sz="quarter" idx="10"/>
          </p:nvPr>
        </p:nvSpPr>
        <p:spPr/>
        <p:txBody>
          <a:bodyPr/>
          <a:lstStyle/>
          <a:p>
            <a:fld id="{44BC8D7B-4B2D-41AD-A57B-8BADD21F7CF5}" type="slidenum">
              <a:rPr lang="en-US" smtClean="0"/>
              <a:t>14</a:t>
            </a:fld>
            <a:endParaRPr lang="en-US" dirty="0"/>
          </a:p>
        </p:txBody>
      </p:sp>
    </p:spTree>
    <p:extLst>
      <p:ext uri="{BB962C8B-B14F-4D97-AF65-F5344CB8AC3E}">
        <p14:creationId xmlns:p14="http://schemas.microsoft.com/office/powerpoint/2010/main" val="4217660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15</a:t>
            </a:fld>
            <a:endParaRPr lang="en-US"/>
          </a:p>
        </p:txBody>
      </p:sp>
    </p:spTree>
    <p:extLst>
      <p:ext uri="{BB962C8B-B14F-4D97-AF65-F5344CB8AC3E}">
        <p14:creationId xmlns:p14="http://schemas.microsoft.com/office/powerpoint/2010/main" val="20814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43">
              <a:defRPr/>
            </a:pPr>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9776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17</a:t>
            </a:fld>
            <a:endParaRPr lang="en-US" dirty="0"/>
          </a:p>
        </p:txBody>
      </p:sp>
    </p:spTree>
    <p:extLst>
      <p:ext uri="{BB962C8B-B14F-4D97-AF65-F5344CB8AC3E}">
        <p14:creationId xmlns:p14="http://schemas.microsoft.com/office/powerpoint/2010/main" val="1952612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18</a:t>
            </a:fld>
            <a:endParaRPr lang="en-US"/>
          </a:p>
        </p:txBody>
      </p:sp>
    </p:spTree>
    <p:extLst>
      <p:ext uri="{BB962C8B-B14F-4D97-AF65-F5344CB8AC3E}">
        <p14:creationId xmlns:p14="http://schemas.microsoft.com/office/powerpoint/2010/main" val="3567130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19</a:t>
            </a:fld>
            <a:endParaRPr lang="en-US"/>
          </a:p>
        </p:txBody>
      </p:sp>
    </p:spTree>
    <p:extLst>
      <p:ext uri="{BB962C8B-B14F-4D97-AF65-F5344CB8AC3E}">
        <p14:creationId xmlns:p14="http://schemas.microsoft.com/office/powerpoint/2010/main" val="417793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a:t>
            </a:fld>
            <a:endParaRPr lang="en-US"/>
          </a:p>
        </p:txBody>
      </p:sp>
    </p:spTree>
    <p:extLst>
      <p:ext uri="{BB962C8B-B14F-4D97-AF65-F5344CB8AC3E}">
        <p14:creationId xmlns:p14="http://schemas.microsoft.com/office/powerpoint/2010/main" val="138119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20</a:t>
            </a:fld>
            <a:endParaRPr lang="en-US"/>
          </a:p>
        </p:txBody>
      </p:sp>
    </p:spTree>
    <p:extLst>
      <p:ext uri="{BB962C8B-B14F-4D97-AF65-F5344CB8AC3E}">
        <p14:creationId xmlns:p14="http://schemas.microsoft.com/office/powerpoint/2010/main" val="63279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21</a:t>
            </a:fld>
            <a:endParaRPr lang="en-US"/>
          </a:p>
        </p:txBody>
      </p:sp>
    </p:spTree>
    <p:extLst>
      <p:ext uri="{BB962C8B-B14F-4D97-AF65-F5344CB8AC3E}">
        <p14:creationId xmlns:p14="http://schemas.microsoft.com/office/powerpoint/2010/main" val="895819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22</a:t>
            </a:fld>
            <a:endParaRPr lang="en-US"/>
          </a:p>
        </p:txBody>
      </p:sp>
    </p:spTree>
    <p:extLst>
      <p:ext uri="{BB962C8B-B14F-4D97-AF65-F5344CB8AC3E}">
        <p14:creationId xmlns:p14="http://schemas.microsoft.com/office/powerpoint/2010/main" val="400092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a:t>
            </a:r>
            <a:r>
              <a:rPr lang="en-US" baseline="0" dirty="0"/>
              <a:t> the PI/PD is the one who supports in ensuring all puzzles pieces go where they should. </a:t>
            </a:r>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23</a:t>
            </a:fld>
            <a:endParaRPr lang="en-US" dirty="0"/>
          </a:p>
        </p:txBody>
      </p:sp>
    </p:spTree>
    <p:extLst>
      <p:ext uri="{BB962C8B-B14F-4D97-AF65-F5344CB8AC3E}">
        <p14:creationId xmlns:p14="http://schemas.microsoft.com/office/powerpoint/2010/main" val="905463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24</a:t>
            </a:fld>
            <a:endParaRPr lang="en-US"/>
          </a:p>
        </p:txBody>
      </p:sp>
    </p:spTree>
    <p:extLst>
      <p:ext uri="{BB962C8B-B14F-4D97-AF65-F5344CB8AC3E}">
        <p14:creationId xmlns:p14="http://schemas.microsoft.com/office/powerpoint/2010/main" val="324648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25</a:t>
            </a:fld>
            <a:endParaRPr lang="en-US"/>
          </a:p>
        </p:txBody>
      </p:sp>
    </p:spTree>
    <p:extLst>
      <p:ext uri="{BB962C8B-B14F-4D97-AF65-F5344CB8AC3E}">
        <p14:creationId xmlns:p14="http://schemas.microsoft.com/office/powerpoint/2010/main" val="628756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26</a:t>
            </a:fld>
            <a:endParaRPr lang="en-US"/>
          </a:p>
        </p:txBody>
      </p:sp>
    </p:spTree>
    <p:extLst>
      <p:ext uri="{BB962C8B-B14F-4D97-AF65-F5344CB8AC3E}">
        <p14:creationId xmlns:p14="http://schemas.microsoft.com/office/powerpoint/2010/main" val="34477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27</a:t>
            </a:fld>
            <a:endParaRPr lang="en-US"/>
          </a:p>
        </p:txBody>
      </p:sp>
    </p:spTree>
    <p:extLst>
      <p:ext uri="{BB962C8B-B14F-4D97-AF65-F5344CB8AC3E}">
        <p14:creationId xmlns:p14="http://schemas.microsoft.com/office/powerpoint/2010/main" val="2157907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28</a:t>
            </a:fld>
            <a:endParaRPr lang="en-US"/>
          </a:p>
        </p:txBody>
      </p:sp>
    </p:spTree>
    <p:extLst>
      <p:ext uri="{BB962C8B-B14F-4D97-AF65-F5344CB8AC3E}">
        <p14:creationId xmlns:p14="http://schemas.microsoft.com/office/powerpoint/2010/main" val="1138497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29</a:t>
            </a:fld>
            <a:endParaRPr lang="en-US"/>
          </a:p>
        </p:txBody>
      </p:sp>
    </p:spTree>
    <p:extLst>
      <p:ext uri="{BB962C8B-B14F-4D97-AF65-F5344CB8AC3E}">
        <p14:creationId xmlns:p14="http://schemas.microsoft.com/office/powerpoint/2010/main" val="134750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In 1-3 words, what do grant funds at South Texas College provide?
https://www.polleverywhere.com/free_text_polls/mSmHWQe9auQo5BR2wUt0N</a:t>
            </a:r>
          </a:p>
        </p:txBody>
      </p:sp>
      <p:sp>
        <p:nvSpPr>
          <p:cNvPr id="4" name="Slide Number Placeholder 3"/>
          <p:cNvSpPr>
            <a:spLocks noGrp="1"/>
          </p:cNvSpPr>
          <p:nvPr>
            <p:ph type="sldNum" sz="quarter" idx="5"/>
          </p:nvPr>
        </p:nvSpPr>
        <p:spPr/>
        <p:txBody>
          <a:bodyPr/>
          <a:lstStyle/>
          <a:p>
            <a:fld id="{44BC8D7B-4B2D-41AD-A57B-8BADD21F7CF5}" type="slidenum">
              <a:rPr lang="en-US" smtClean="0"/>
              <a:t>3</a:t>
            </a:fld>
            <a:endParaRPr lang="en-US"/>
          </a:p>
        </p:txBody>
      </p:sp>
      <p:sp>
        <p:nvSpPr>
          <p:cNvPr id="5" name="TextBox 4">
            <a:extLst>
              <a:ext uri="{FF2B5EF4-FFF2-40B4-BE49-F238E27FC236}">
                <a16:creationId xmlns:a16="http://schemas.microsoft.com/office/drawing/2014/main" id="{F6AACB9B-5E40-4F8F-A2B4-FC6C44E5A65C}"/>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631177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30</a:t>
            </a:fld>
            <a:endParaRPr lang="en-US"/>
          </a:p>
        </p:txBody>
      </p:sp>
    </p:spTree>
    <p:extLst>
      <p:ext uri="{BB962C8B-B14F-4D97-AF65-F5344CB8AC3E}">
        <p14:creationId xmlns:p14="http://schemas.microsoft.com/office/powerpoint/2010/main" val="3320476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31</a:t>
            </a:fld>
            <a:endParaRPr lang="en-US"/>
          </a:p>
        </p:txBody>
      </p:sp>
    </p:spTree>
    <p:extLst>
      <p:ext uri="{BB962C8B-B14F-4D97-AF65-F5344CB8AC3E}">
        <p14:creationId xmlns:p14="http://schemas.microsoft.com/office/powerpoint/2010/main" val="414842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32</a:t>
            </a:fld>
            <a:endParaRPr lang="en-US"/>
          </a:p>
        </p:txBody>
      </p:sp>
    </p:spTree>
    <p:extLst>
      <p:ext uri="{BB962C8B-B14F-4D97-AF65-F5344CB8AC3E}">
        <p14:creationId xmlns:p14="http://schemas.microsoft.com/office/powerpoint/2010/main" val="425832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33</a:t>
            </a:fld>
            <a:endParaRPr lang="en-US"/>
          </a:p>
        </p:txBody>
      </p:sp>
    </p:spTree>
    <p:extLst>
      <p:ext uri="{BB962C8B-B14F-4D97-AF65-F5344CB8AC3E}">
        <p14:creationId xmlns:p14="http://schemas.microsoft.com/office/powerpoint/2010/main" val="733169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34</a:t>
            </a:fld>
            <a:endParaRPr lang="en-US"/>
          </a:p>
        </p:txBody>
      </p:sp>
    </p:spTree>
    <p:extLst>
      <p:ext uri="{BB962C8B-B14F-4D97-AF65-F5344CB8AC3E}">
        <p14:creationId xmlns:p14="http://schemas.microsoft.com/office/powerpoint/2010/main" val="2212845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35</a:t>
            </a:fld>
            <a:endParaRPr lang="en-US"/>
          </a:p>
        </p:txBody>
      </p:sp>
    </p:spTree>
    <p:extLst>
      <p:ext uri="{BB962C8B-B14F-4D97-AF65-F5344CB8AC3E}">
        <p14:creationId xmlns:p14="http://schemas.microsoft.com/office/powerpoint/2010/main" val="666953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36</a:t>
            </a:fld>
            <a:endParaRPr lang="en-US"/>
          </a:p>
        </p:txBody>
      </p:sp>
    </p:spTree>
    <p:extLst>
      <p:ext uri="{BB962C8B-B14F-4D97-AF65-F5344CB8AC3E}">
        <p14:creationId xmlns:p14="http://schemas.microsoft.com/office/powerpoint/2010/main" val="179050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37</a:t>
            </a:fld>
            <a:endParaRPr lang="en-US"/>
          </a:p>
        </p:txBody>
      </p:sp>
    </p:spTree>
    <p:extLst>
      <p:ext uri="{BB962C8B-B14F-4D97-AF65-F5344CB8AC3E}">
        <p14:creationId xmlns:p14="http://schemas.microsoft.com/office/powerpoint/2010/main" val="1408326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38</a:t>
            </a:fld>
            <a:endParaRPr lang="en-US"/>
          </a:p>
        </p:txBody>
      </p:sp>
    </p:spTree>
    <p:extLst>
      <p:ext uri="{BB962C8B-B14F-4D97-AF65-F5344CB8AC3E}">
        <p14:creationId xmlns:p14="http://schemas.microsoft.com/office/powerpoint/2010/main" val="3672352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39</a:t>
            </a:fld>
            <a:endParaRPr lang="en-US"/>
          </a:p>
        </p:txBody>
      </p:sp>
    </p:spTree>
    <p:extLst>
      <p:ext uri="{BB962C8B-B14F-4D97-AF65-F5344CB8AC3E}">
        <p14:creationId xmlns:p14="http://schemas.microsoft.com/office/powerpoint/2010/main" val="153047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areas do your grant funds support?
https://www.polleverywhere.com/clickable_images/YC9pvIujNyMfbgC8HWk1h</a:t>
            </a:r>
          </a:p>
        </p:txBody>
      </p:sp>
      <p:sp>
        <p:nvSpPr>
          <p:cNvPr id="4" name="Slide Number Placeholder 3"/>
          <p:cNvSpPr>
            <a:spLocks noGrp="1"/>
          </p:cNvSpPr>
          <p:nvPr>
            <p:ph type="sldNum" sz="quarter" idx="5"/>
          </p:nvPr>
        </p:nvSpPr>
        <p:spPr/>
        <p:txBody>
          <a:bodyPr/>
          <a:lstStyle/>
          <a:p>
            <a:fld id="{44BC8D7B-4B2D-41AD-A57B-8BADD21F7CF5}" type="slidenum">
              <a:rPr lang="en-US" smtClean="0"/>
              <a:t>4</a:t>
            </a:fld>
            <a:endParaRPr lang="en-US"/>
          </a:p>
        </p:txBody>
      </p:sp>
      <p:sp>
        <p:nvSpPr>
          <p:cNvPr id="5" name="TextBox 4">
            <a:extLst>
              <a:ext uri="{FF2B5EF4-FFF2-40B4-BE49-F238E27FC236}">
                <a16:creationId xmlns:a16="http://schemas.microsoft.com/office/drawing/2014/main" id="{1834D4B7-737C-44AE-B5BD-29BF97082C05}"/>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793851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40</a:t>
            </a:fld>
            <a:endParaRPr lang="en-US"/>
          </a:p>
        </p:txBody>
      </p:sp>
    </p:spTree>
    <p:extLst>
      <p:ext uri="{BB962C8B-B14F-4D97-AF65-F5344CB8AC3E}">
        <p14:creationId xmlns:p14="http://schemas.microsoft.com/office/powerpoint/2010/main" val="1074536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41</a:t>
            </a:fld>
            <a:endParaRPr lang="en-US"/>
          </a:p>
        </p:txBody>
      </p:sp>
    </p:spTree>
    <p:extLst>
      <p:ext uri="{BB962C8B-B14F-4D97-AF65-F5344CB8AC3E}">
        <p14:creationId xmlns:p14="http://schemas.microsoft.com/office/powerpoint/2010/main" val="656320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42</a:t>
            </a:fld>
            <a:endParaRPr lang="en-US"/>
          </a:p>
        </p:txBody>
      </p:sp>
    </p:spTree>
    <p:extLst>
      <p:ext uri="{BB962C8B-B14F-4D97-AF65-F5344CB8AC3E}">
        <p14:creationId xmlns:p14="http://schemas.microsoft.com/office/powerpoint/2010/main" val="271547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43</a:t>
            </a:fld>
            <a:endParaRPr lang="en-US" dirty="0"/>
          </a:p>
        </p:txBody>
      </p:sp>
    </p:spTree>
    <p:extLst>
      <p:ext uri="{BB962C8B-B14F-4D97-AF65-F5344CB8AC3E}">
        <p14:creationId xmlns:p14="http://schemas.microsoft.com/office/powerpoint/2010/main" val="3540162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of the following scenarios would Option 1 in the Time and Effort Selection Process apply to?
https://www.polleverywhere.com/multiple_choice_polls/6jiif5M406Tvl61atUR5W</a:t>
            </a:r>
          </a:p>
        </p:txBody>
      </p:sp>
      <p:sp>
        <p:nvSpPr>
          <p:cNvPr id="4" name="Slide Number Placeholder 3"/>
          <p:cNvSpPr>
            <a:spLocks noGrp="1"/>
          </p:cNvSpPr>
          <p:nvPr>
            <p:ph type="sldNum" sz="quarter" idx="5"/>
          </p:nvPr>
        </p:nvSpPr>
        <p:spPr/>
        <p:txBody>
          <a:bodyPr/>
          <a:lstStyle/>
          <a:p>
            <a:fld id="{44BC8D7B-4B2D-41AD-A57B-8BADD21F7CF5}" type="slidenum">
              <a:rPr lang="en-US" smtClean="0"/>
              <a:t>44</a:t>
            </a:fld>
            <a:endParaRPr lang="en-US"/>
          </a:p>
        </p:txBody>
      </p:sp>
      <p:sp>
        <p:nvSpPr>
          <p:cNvPr id="5" name="TextBox 4">
            <a:extLst>
              <a:ext uri="{FF2B5EF4-FFF2-40B4-BE49-F238E27FC236}">
                <a16:creationId xmlns:a16="http://schemas.microsoft.com/office/drawing/2014/main" id="{B21F6534-9865-40FF-A994-03A54B318793}"/>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08430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When would Option 2 in the Time and Effort Selection Process not be used?
https://www.polleverywhere.com/multiple_choice_polls/LD7JBCJ8GdWEfFlRIL3lO</a:t>
            </a:r>
          </a:p>
        </p:txBody>
      </p:sp>
      <p:sp>
        <p:nvSpPr>
          <p:cNvPr id="4" name="Slide Number Placeholder 3"/>
          <p:cNvSpPr>
            <a:spLocks noGrp="1"/>
          </p:cNvSpPr>
          <p:nvPr>
            <p:ph type="sldNum" sz="quarter" idx="5"/>
          </p:nvPr>
        </p:nvSpPr>
        <p:spPr/>
        <p:txBody>
          <a:bodyPr/>
          <a:lstStyle/>
          <a:p>
            <a:fld id="{44BC8D7B-4B2D-41AD-A57B-8BADD21F7CF5}" type="slidenum">
              <a:rPr lang="en-US" smtClean="0"/>
              <a:t>45</a:t>
            </a:fld>
            <a:endParaRPr lang="en-US"/>
          </a:p>
        </p:txBody>
      </p:sp>
      <p:sp>
        <p:nvSpPr>
          <p:cNvPr id="5" name="TextBox 4">
            <a:extLst>
              <a:ext uri="{FF2B5EF4-FFF2-40B4-BE49-F238E27FC236}">
                <a16:creationId xmlns:a16="http://schemas.microsoft.com/office/drawing/2014/main" id="{4BA60411-576F-4784-A129-B3211DE6E128}"/>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4108921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True or False: A Personnel Activity Report (PAR) is used when it is necessary to track some of the of time committed to work funded by a grant and by the institution.
https://www.polleverywhere.com/multiple_choice_polls/AY1MhJIGg2V94H2q2L5S7</a:t>
            </a:r>
          </a:p>
        </p:txBody>
      </p:sp>
      <p:sp>
        <p:nvSpPr>
          <p:cNvPr id="4" name="Slide Number Placeholder 3"/>
          <p:cNvSpPr>
            <a:spLocks noGrp="1"/>
          </p:cNvSpPr>
          <p:nvPr>
            <p:ph type="sldNum" sz="quarter" idx="5"/>
          </p:nvPr>
        </p:nvSpPr>
        <p:spPr/>
        <p:txBody>
          <a:bodyPr/>
          <a:lstStyle/>
          <a:p>
            <a:fld id="{44BC8D7B-4B2D-41AD-A57B-8BADD21F7CF5}" type="slidenum">
              <a:rPr lang="en-US" smtClean="0"/>
              <a:t>46</a:t>
            </a:fld>
            <a:endParaRPr lang="en-US"/>
          </a:p>
        </p:txBody>
      </p:sp>
      <p:sp>
        <p:nvSpPr>
          <p:cNvPr id="5" name="TextBox 4">
            <a:extLst>
              <a:ext uri="{FF2B5EF4-FFF2-40B4-BE49-F238E27FC236}">
                <a16:creationId xmlns:a16="http://schemas.microsoft.com/office/drawing/2014/main" id="{8FF1D59B-4AD7-427E-9AC4-F13EAE13947B}"/>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4012969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items are to be considered when determining compensation for a grant stipend?
https://www.polleverywhere.com/multiple_choice_polls/fP1dsOJCrSDUqfpktBOPD</a:t>
            </a:r>
          </a:p>
        </p:txBody>
      </p:sp>
      <p:sp>
        <p:nvSpPr>
          <p:cNvPr id="4" name="Slide Number Placeholder 3"/>
          <p:cNvSpPr>
            <a:spLocks noGrp="1"/>
          </p:cNvSpPr>
          <p:nvPr>
            <p:ph type="sldNum" sz="quarter" idx="5"/>
          </p:nvPr>
        </p:nvSpPr>
        <p:spPr/>
        <p:txBody>
          <a:bodyPr/>
          <a:lstStyle/>
          <a:p>
            <a:fld id="{44BC8D7B-4B2D-41AD-A57B-8BADD21F7CF5}" type="slidenum">
              <a:rPr lang="en-US" smtClean="0"/>
              <a:t>47</a:t>
            </a:fld>
            <a:endParaRPr lang="en-US"/>
          </a:p>
        </p:txBody>
      </p:sp>
      <p:sp>
        <p:nvSpPr>
          <p:cNvPr id="5" name="TextBox 4">
            <a:extLst>
              <a:ext uri="{FF2B5EF4-FFF2-40B4-BE49-F238E27FC236}">
                <a16:creationId xmlns:a16="http://schemas.microsoft.com/office/drawing/2014/main" id="{03291505-B093-4378-9E83-987631EF9CB3}"/>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1969330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When does a grant-funded stipend get paid out?
https://www.polleverywhere.com/multiple_choice_polls/TrRaP5aUUAZ6DtC</a:t>
            </a:r>
          </a:p>
        </p:txBody>
      </p:sp>
      <p:sp>
        <p:nvSpPr>
          <p:cNvPr id="4" name="Slide Number Placeholder 3"/>
          <p:cNvSpPr>
            <a:spLocks noGrp="1"/>
          </p:cNvSpPr>
          <p:nvPr>
            <p:ph type="sldNum" sz="quarter" idx="5"/>
          </p:nvPr>
        </p:nvSpPr>
        <p:spPr/>
        <p:txBody>
          <a:bodyPr/>
          <a:lstStyle/>
          <a:p>
            <a:fld id="{44BC8D7B-4B2D-41AD-A57B-8BADD21F7CF5}" type="slidenum">
              <a:rPr lang="en-US" smtClean="0"/>
              <a:t>48</a:t>
            </a:fld>
            <a:endParaRPr lang="en-US"/>
          </a:p>
        </p:txBody>
      </p:sp>
      <p:sp>
        <p:nvSpPr>
          <p:cNvPr id="5" name="TextBox 4">
            <a:extLst>
              <a:ext uri="{FF2B5EF4-FFF2-40B4-BE49-F238E27FC236}">
                <a16:creationId xmlns:a16="http://schemas.microsoft.com/office/drawing/2014/main" id="{6E613A50-DABF-471D-9F1E-3475F44880BD}"/>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4286564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Poll Everywhere questions.</a:t>
            </a:r>
          </a:p>
          <a:p>
            <a:r>
              <a:rPr lang="en-US" dirty="0"/>
              <a:t>1. what is involved in the LHE</a:t>
            </a:r>
          </a:p>
          <a:p>
            <a:r>
              <a:rPr lang="en-US" dirty="0"/>
              <a:t>Degree designations,</a:t>
            </a:r>
          </a:p>
          <a:p>
            <a:r>
              <a:rPr lang="en-US" dirty="0" err="1"/>
              <a:t>Hrs</a:t>
            </a:r>
            <a:r>
              <a:rPr lang="en-US" dirty="0"/>
              <a:t> Grant Effort</a:t>
            </a:r>
          </a:p>
          <a:p>
            <a:r>
              <a:rPr lang="en-US" dirty="0"/>
              <a:t>Conversion to LHE</a:t>
            </a:r>
          </a:p>
          <a:p>
            <a:endParaRPr lang="en-US" dirty="0"/>
          </a:p>
          <a:p>
            <a:r>
              <a:rPr lang="en-US" dirty="0"/>
              <a:t>2. Which of the Following statements is accurate?</a:t>
            </a:r>
          </a:p>
        </p:txBody>
      </p:sp>
      <p:sp>
        <p:nvSpPr>
          <p:cNvPr id="4" name="Slide Number Placeholder 3"/>
          <p:cNvSpPr>
            <a:spLocks noGrp="1"/>
          </p:cNvSpPr>
          <p:nvPr>
            <p:ph type="sldNum" sz="quarter" idx="5"/>
          </p:nvPr>
        </p:nvSpPr>
        <p:spPr/>
        <p:txBody>
          <a:bodyPr/>
          <a:lstStyle/>
          <a:p>
            <a:fld id="{44BC8D7B-4B2D-41AD-A57B-8BADD21F7CF5}" type="slidenum">
              <a:rPr lang="en-US" smtClean="0"/>
              <a:t>49</a:t>
            </a:fld>
            <a:endParaRPr lang="en-US"/>
          </a:p>
        </p:txBody>
      </p:sp>
    </p:spTree>
    <p:extLst>
      <p:ext uri="{BB962C8B-B14F-4D97-AF65-F5344CB8AC3E}">
        <p14:creationId xmlns:p14="http://schemas.microsoft.com/office/powerpoint/2010/main" val="361694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Why do we aim to practice successful Grant Management/Compliance?
https://www.polleverywhere.com/free_text_polls/4aDrG7jrduQKKR9gdkqu0</a:t>
            </a:r>
          </a:p>
        </p:txBody>
      </p:sp>
      <p:sp>
        <p:nvSpPr>
          <p:cNvPr id="4" name="Slide Number Placeholder 3"/>
          <p:cNvSpPr>
            <a:spLocks noGrp="1"/>
          </p:cNvSpPr>
          <p:nvPr>
            <p:ph type="sldNum" sz="quarter" idx="5"/>
          </p:nvPr>
        </p:nvSpPr>
        <p:spPr/>
        <p:txBody>
          <a:bodyPr/>
          <a:lstStyle/>
          <a:p>
            <a:fld id="{44BC8D7B-4B2D-41AD-A57B-8BADD21F7CF5}" type="slidenum">
              <a:rPr lang="en-US" smtClean="0"/>
              <a:t>5</a:t>
            </a:fld>
            <a:endParaRPr lang="en-US"/>
          </a:p>
        </p:txBody>
      </p:sp>
      <p:sp>
        <p:nvSpPr>
          <p:cNvPr id="5" name="TextBox 4">
            <a:extLst>
              <a:ext uri="{FF2B5EF4-FFF2-40B4-BE49-F238E27FC236}">
                <a16:creationId xmlns:a16="http://schemas.microsoft.com/office/drawing/2014/main" id="{37956E74-5BAB-44FD-A71B-631A58FF2D5E}"/>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488203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You have a grant and you are purchasing a piece of equip for $11,000. Do you need to get a quote?
https://www.polleverywhere.com/multiple_choice_polls/4UbDORbgGFFboBrpevWIt</a:t>
            </a:r>
          </a:p>
        </p:txBody>
      </p:sp>
      <p:sp>
        <p:nvSpPr>
          <p:cNvPr id="4" name="Slide Number Placeholder 3"/>
          <p:cNvSpPr>
            <a:spLocks noGrp="1"/>
          </p:cNvSpPr>
          <p:nvPr>
            <p:ph type="sldNum" sz="quarter" idx="5"/>
          </p:nvPr>
        </p:nvSpPr>
        <p:spPr/>
        <p:txBody>
          <a:bodyPr/>
          <a:lstStyle/>
          <a:p>
            <a:fld id="{44BC8D7B-4B2D-41AD-A57B-8BADD21F7CF5}" type="slidenum">
              <a:rPr lang="en-US" smtClean="0"/>
              <a:t>50</a:t>
            </a:fld>
            <a:endParaRPr lang="en-US"/>
          </a:p>
        </p:txBody>
      </p:sp>
      <p:sp>
        <p:nvSpPr>
          <p:cNvPr id="5" name="TextBox 4">
            <a:extLst>
              <a:ext uri="{FF2B5EF4-FFF2-40B4-BE49-F238E27FC236}">
                <a16:creationId xmlns:a16="http://schemas.microsoft.com/office/drawing/2014/main" id="{DCEA2AC7-3A97-4997-BC8E-FBFF5B181E7B}"/>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2364868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How long would it take to receive capital equipment that is over $50,000?
https://www.polleverywhere.com/multiple_choice_polls/csU8oKWDWkEDlK6ulY5yM</a:t>
            </a:r>
          </a:p>
        </p:txBody>
      </p:sp>
      <p:sp>
        <p:nvSpPr>
          <p:cNvPr id="4" name="Slide Number Placeholder 3"/>
          <p:cNvSpPr>
            <a:spLocks noGrp="1"/>
          </p:cNvSpPr>
          <p:nvPr>
            <p:ph type="sldNum" sz="quarter" idx="5"/>
          </p:nvPr>
        </p:nvSpPr>
        <p:spPr/>
        <p:txBody>
          <a:bodyPr/>
          <a:lstStyle/>
          <a:p>
            <a:fld id="{44BC8D7B-4B2D-41AD-A57B-8BADD21F7CF5}" type="slidenum">
              <a:rPr lang="en-US" smtClean="0"/>
              <a:t>51</a:t>
            </a:fld>
            <a:endParaRPr lang="en-US"/>
          </a:p>
        </p:txBody>
      </p:sp>
      <p:sp>
        <p:nvSpPr>
          <p:cNvPr id="5" name="TextBox 4">
            <a:extLst>
              <a:ext uri="{FF2B5EF4-FFF2-40B4-BE49-F238E27FC236}">
                <a16:creationId xmlns:a16="http://schemas.microsoft.com/office/drawing/2014/main" id="{6EE8DB5F-D792-4EE5-B801-3B03EC6D6FDA}"/>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678383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a:t>
            </a:r>
          </a:p>
          <a:p>
            <a:pPr marL="228647" indent="-228647">
              <a:buAutoNum type="arabicPeriod"/>
            </a:pPr>
            <a:r>
              <a:rPr lang="en-US" dirty="0"/>
              <a:t>Have a grant that you’re purchasing a piece of equip for $11K.  Do you need to get a quote?</a:t>
            </a:r>
          </a:p>
          <a:p>
            <a:pPr marL="228647" indent="-228647">
              <a:buAutoNum type="arabicPeriod"/>
            </a:pPr>
            <a:r>
              <a:rPr lang="en-US" dirty="0"/>
              <a:t>How long would it take to get capital equipment? (</a:t>
            </a:r>
            <a:r>
              <a:rPr lang="en-US" dirty="0" err="1"/>
              <a:t>Mult</a:t>
            </a:r>
            <a:r>
              <a:rPr lang="en-US" dirty="0"/>
              <a:t>. Choice)</a:t>
            </a:r>
          </a:p>
        </p:txBody>
      </p:sp>
      <p:sp>
        <p:nvSpPr>
          <p:cNvPr id="4" name="Slide Number Placeholder 3"/>
          <p:cNvSpPr>
            <a:spLocks noGrp="1"/>
          </p:cNvSpPr>
          <p:nvPr>
            <p:ph type="sldNum" sz="quarter" idx="5"/>
          </p:nvPr>
        </p:nvSpPr>
        <p:spPr/>
        <p:txBody>
          <a:bodyPr/>
          <a:lstStyle/>
          <a:p>
            <a:fld id="{44BC8D7B-4B2D-41AD-A57B-8BADD21F7CF5}" type="slidenum">
              <a:rPr lang="en-US" smtClean="0"/>
              <a:t>52</a:t>
            </a:fld>
            <a:endParaRPr lang="en-US"/>
          </a:p>
        </p:txBody>
      </p:sp>
    </p:spTree>
    <p:extLst>
      <p:ext uri="{BB962C8B-B14F-4D97-AF65-F5344CB8AC3E}">
        <p14:creationId xmlns:p14="http://schemas.microsoft.com/office/powerpoint/2010/main" val="2616090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of these items would not be considered an operating expense?
https://www.polleverywhere.com/multiple_choice_polls/POJ6mHi2tUewUznau96Rg</a:t>
            </a:r>
          </a:p>
        </p:txBody>
      </p:sp>
      <p:sp>
        <p:nvSpPr>
          <p:cNvPr id="4" name="Slide Number Placeholder 3"/>
          <p:cNvSpPr>
            <a:spLocks noGrp="1"/>
          </p:cNvSpPr>
          <p:nvPr>
            <p:ph type="sldNum" sz="quarter" idx="5"/>
          </p:nvPr>
        </p:nvSpPr>
        <p:spPr/>
        <p:txBody>
          <a:bodyPr/>
          <a:lstStyle/>
          <a:p>
            <a:fld id="{44BC8D7B-4B2D-41AD-A57B-8BADD21F7CF5}" type="slidenum">
              <a:rPr lang="en-US" smtClean="0"/>
              <a:t>53</a:t>
            </a:fld>
            <a:endParaRPr lang="en-US"/>
          </a:p>
        </p:txBody>
      </p:sp>
      <p:sp>
        <p:nvSpPr>
          <p:cNvPr id="5" name="TextBox 4">
            <a:extLst>
              <a:ext uri="{FF2B5EF4-FFF2-40B4-BE49-F238E27FC236}">
                <a16:creationId xmlns:a16="http://schemas.microsoft.com/office/drawing/2014/main" id="{4A2B54D4-8DCE-4355-BC50-C45283968B9A}"/>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02604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Are food and beverages allowed in a grant?
https://www.polleverywhere.com/multiple_choice_polls/I96XhzCak8Unp6K96dduP</a:t>
            </a:r>
          </a:p>
        </p:txBody>
      </p:sp>
      <p:sp>
        <p:nvSpPr>
          <p:cNvPr id="4" name="Slide Number Placeholder 3"/>
          <p:cNvSpPr>
            <a:spLocks noGrp="1"/>
          </p:cNvSpPr>
          <p:nvPr>
            <p:ph type="sldNum" sz="quarter" idx="5"/>
          </p:nvPr>
        </p:nvSpPr>
        <p:spPr/>
        <p:txBody>
          <a:bodyPr/>
          <a:lstStyle/>
          <a:p>
            <a:fld id="{44BC8D7B-4B2D-41AD-A57B-8BADD21F7CF5}" type="slidenum">
              <a:rPr lang="en-US" smtClean="0"/>
              <a:t>54</a:t>
            </a:fld>
            <a:endParaRPr lang="en-US"/>
          </a:p>
        </p:txBody>
      </p:sp>
      <p:sp>
        <p:nvSpPr>
          <p:cNvPr id="5" name="TextBox 4">
            <a:extLst>
              <a:ext uri="{FF2B5EF4-FFF2-40B4-BE49-F238E27FC236}">
                <a16:creationId xmlns:a16="http://schemas.microsoft.com/office/drawing/2014/main" id="{2301E359-C6ED-4F66-AF3E-95437F275B24}"/>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2186703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type of information would you include in Document Text in BANNER?
https://www.polleverywhere.com/free_text_polls/Wfy2lmDD9eM5Swnnp8sYH</a:t>
            </a:r>
          </a:p>
        </p:txBody>
      </p:sp>
      <p:sp>
        <p:nvSpPr>
          <p:cNvPr id="4" name="Slide Number Placeholder 3"/>
          <p:cNvSpPr>
            <a:spLocks noGrp="1"/>
          </p:cNvSpPr>
          <p:nvPr>
            <p:ph type="sldNum" sz="quarter" idx="5"/>
          </p:nvPr>
        </p:nvSpPr>
        <p:spPr/>
        <p:txBody>
          <a:bodyPr/>
          <a:lstStyle/>
          <a:p>
            <a:fld id="{44BC8D7B-4B2D-41AD-A57B-8BADD21F7CF5}" type="slidenum">
              <a:rPr lang="en-US" smtClean="0"/>
              <a:t>55</a:t>
            </a:fld>
            <a:endParaRPr lang="en-US"/>
          </a:p>
        </p:txBody>
      </p:sp>
      <p:sp>
        <p:nvSpPr>
          <p:cNvPr id="5" name="TextBox 4">
            <a:extLst>
              <a:ext uri="{FF2B5EF4-FFF2-40B4-BE49-F238E27FC236}">
                <a16:creationId xmlns:a16="http://schemas.microsoft.com/office/drawing/2014/main" id="{332FAF26-993B-424A-8239-9F0A2F07D735}"/>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2191900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a:t>
            </a:r>
          </a:p>
          <a:p>
            <a:r>
              <a:rPr lang="en-US" dirty="0"/>
              <a:t>1. What type of information would you include in the document text?</a:t>
            </a:r>
          </a:p>
          <a:p>
            <a:endParaRPr lang="en-US" dirty="0"/>
          </a:p>
          <a:p>
            <a:r>
              <a:rPr lang="en-US" dirty="0"/>
              <a:t>Audience Tips</a:t>
            </a:r>
          </a:p>
        </p:txBody>
      </p:sp>
      <p:sp>
        <p:nvSpPr>
          <p:cNvPr id="4" name="Slide Number Placeholder 3"/>
          <p:cNvSpPr>
            <a:spLocks noGrp="1"/>
          </p:cNvSpPr>
          <p:nvPr>
            <p:ph type="sldNum" sz="quarter" idx="5"/>
          </p:nvPr>
        </p:nvSpPr>
        <p:spPr/>
        <p:txBody>
          <a:bodyPr/>
          <a:lstStyle/>
          <a:p>
            <a:fld id="{44BC8D7B-4B2D-41AD-A57B-8BADD21F7CF5}" type="slidenum">
              <a:rPr lang="en-US" smtClean="0"/>
              <a:t>56</a:t>
            </a:fld>
            <a:endParaRPr lang="en-US"/>
          </a:p>
        </p:txBody>
      </p:sp>
    </p:spTree>
    <p:extLst>
      <p:ext uri="{BB962C8B-B14F-4D97-AF65-F5344CB8AC3E}">
        <p14:creationId xmlns:p14="http://schemas.microsoft.com/office/powerpoint/2010/main" val="3941412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Who is responsible to track inventory?
https://www.polleverywhere.com/multiple_choice_polls/gR8iAx3EZyguI1rw8v8eG</a:t>
            </a:r>
          </a:p>
        </p:txBody>
      </p:sp>
      <p:sp>
        <p:nvSpPr>
          <p:cNvPr id="4" name="Slide Number Placeholder 3"/>
          <p:cNvSpPr>
            <a:spLocks noGrp="1"/>
          </p:cNvSpPr>
          <p:nvPr>
            <p:ph type="sldNum" sz="quarter" idx="5"/>
          </p:nvPr>
        </p:nvSpPr>
        <p:spPr/>
        <p:txBody>
          <a:bodyPr/>
          <a:lstStyle/>
          <a:p>
            <a:fld id="{44BC8D7B-4B2D-41AD-A57B-8BADD21F7CF5}" type="slidenum">
              <a:rPr lang="en-US" smtClean="0"/>
              <a:t>57</a:t>
            </a:fld>
            <a:endParaRPr lang="en-US"/>
          </a:p>
        </p:txBody>
      </p:sp>
      <p:sp>
        <p:nvSpPr>
          <p:cNvPr id="5" name="TextBox 4">
            <a:extLst>
              <a:ext uri="{FF2B5EF4-FFF2-40B4-BE49-F238E27FC236}">
                <a16:creationId xmlns:a16="http://schemas.microsoft.com/office/drawing/2014/main" id="{E769D439-DA99-4E89-B7B2-5AA9FA94AD3D}"/>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729187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do you do if you receive items purchased with grant funds without a tag?
https://www.polleverywhere.com/free_text_polls/mLXUkSeyPxjGStiBmhKz0</a:t>
            </a:r>
          </a:p>
        </p:txBody>
      </p:sp>
      <p:sp>
        <p:nvSpPr>
          <p:cNvPr id="4" name="Slide Number Placeholder 3"/>
          <p:cNvSpPr>
            <a:spLocks noGrp="1"/>
          </p:cNvSpPr>
          <p:nvPr>
            <p:ph type="sldNum" sz="quarter" idx="5"/>
          </p:nvPr>
        </p:nvSpPr>
        <p:spPr/>
        <p:txBody>
          <a:bodyPr/>
          <a:lstStyle/>
          <a:p>
            <a:fld id="{44BC8D7B-4B2D-41AD-A57B-8BADD21F7CF5}" type="slidenum">
              <a:rPr lang="en-US" smtClean="0"/>
              <a:t>58</a:t>
            </a:fld>
            <a:endParaRPr lang="en-US"/>
          </a:p>
        </p:txBody>
      </p:sp>
      <p:sp>
        <p:nvSpPr>
          <p:cNvPr id="5" name="TextBox 4">
            <a:extLst>
              <a:ext uri="{FF2B5EF4-FFF2-40B4-BE49-F238E27FC236}">
                <a16:creationId xmlns:a16="http://schemas.microsoft.com/office/drawing/2014/main" id="{96FC0300-6E0A-4BF2-897B-29A0C9256B44}"/>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2223492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a:t>
            </a:r>
          </a:p>
          <a:p>
            <a:r>
              <a:rPr lang="en-US" dirty="0"/>
              <a:t>Who is responsible for tracking inventory? (FM/Custodian must safeguard all assets)</a:t>
            </a:r>
          </a:p>
          <a:p>
            <a:endParaRPr lang="en-US" dirty="0"/>
          </a:p>
          <a:p>
            <a:r>
              <a:rPr lang="en-US" dirty="0"/>
              <a:t>What do you do if you receive items purchased with grant funds without a tag? (Call Receiving)</a:t>
            </a:r>
          </a:p>
        </p:txBody>
      </p:sp>
      <p:sp>
        <p:nvSpPr>
          <p:cNvPr id="4" name="Slide Number Placeholder 3"/>
          <p:cNvSpPr>
            <a:spLocks noGrp="1"/>
          </p:cNvSpPr>
          <p:nvPr>
            <p:ph type="sldNum" sz="quarter" idx="5"/>
          </p:nvPr>
        </p:nvSpPr>
        <p:spPr/>
        <p:txBody>
          <a:bodyPr/>
          <a:lstStyle/>
          <a:p>
            <a:fld id="{44BC8D7B-4B2D-41AD-A57B-8BADD21F7CF5}" type="slidenum">
              <a:rPr lang="en-US" smtClean="0"/>
              <a:t>59</a:t>
            </a:fld>
            <a:endParaRPr lang="en-US"/>
          </a:p>
        </p:txBody>
      </p:sp>
    </p:spTree>
    <p:extLst>
      <p:ext uri="{BB962C8B-B14F-4D97-AF65-F5344CB8AC3E}">
        <p14:creationId xmlns:p14="http://schemas.microsoft.com/office/powerpoint/2010/main" val="384426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a:t>With Statement 1: A grant is a resource that STC uses to fulfill its purpose to address and improve important issues within our community.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6</a:t>
            </a:fld>
            <a:endParaRPr lang="en-US" dirty="0"/>
          </a:p>
        </p:txBody>
      </p:sp>
    </p:spTree>
    <p:extLst>
      <p:ext uri="{BB962C8B-B14F-4D97-AF65-F5344CB8AC3E}">
        <p14:creationId xmlns:p14="http://schemas.microsoft.com/office/powerpoint/2010/main" val="3833732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60</a:t>
            </a:fld>
            <a:endParaRPr lang="en-US"/>
          </a:p>
        </p:txBody>
      </p:sp>
    </p:spTree>
    <p:extLst>
      <p:ext uri="{BB962C8B-B14F-4D97-AF65-F5344CB8AC3E}">
        <p14:creationId xmlns:p14="http://schemas.microsoft.com/office/powerpoint/2010/main" val="37885323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of the following items needs a requisition when routing a Travel Authorization for an approved grant travel?
https://www.polleverywhere.com/multiple_choice_polls/OjWek7GxmcmJeI54iKlHj</a:t>
            </a:r>
          </a:p>
        </p:txBody>
      </p:sp>
      <p:sp>
        <p:nvSpPr>
          <p:cNvPr id="4" name="Slide Number Placeholder 3"/>
          <p:cNvSpPr>
            <a:spLocks noGrp="1"/>
          </p:cNvSpPr>
          <p:nvPr>
            <p:ph type="sldNum" sz="quarter" idx="5"/>
          </p:nvPr>
        </p:nvSpPr>
        <p:spPr/>
        <p:txBody>
          <a:bodyPr/>
          <a:lstStyle/>
          <a:p>
            <a:fld id="{44BC8D7B-4B2D-41AD-A57B-8BADD21F7CF5}" type="slidenum">
              <a:rPr lang="en-US" smtClean="0"/>
              <a:t>61</a:t>
            </a:fld>
            <a:endParaRPr lang="en-US"/>
          </a:p>
        </p:txBody>
      </p:sp>
      <p:sp>
        <p:nvSpPr>
          <p:cNvPr id="5" name="TextBox 4">
            <a:extLst>
              <a:ext uri="{FF2B5EF4-FFF2-40B4-BE49-F238E27FC236}">
                <a16:creationId xmlns:a16="http://schemas.microsoft.com/office/drawing/2014/main" id="{23C07858-8EFE-4E6B-9824-9511DE5F59C7}"/>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28145832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a:t>
            </a:r>
          </a:p>
          <a:p>
            <a:r>
              <a:rPr lang="en-US" dirty="0"/>
              <a:t>Which of the following items needs a requisition when routing a travel authorization for an approved grant travel?</a:t>
            </a:r>
          </a:p>
          <a:p>
            <a:r>
              <a:rPr lang="en-US" dirty="0"/>
              <a:t>Airfare</a:t>
            </a:r>
          </a:p>
          <a:p>
            <a:r>
              <a:rPr lang="en-US" dirty="0"/>
              <a:t>Car rental</a:t>
            </a:r>
          </a:p>
          <a:p>
            <a:r>
              <a:rPr lang="en-US" dirty="0"/>
              <a:t>Uber/Taxi</a:t>
            </a:r>
          </a:p>
          <a:p>
            <a:r>
              <a:rPr lang="en-US" dirty="0"/>
              <a:t>None of the Above</a:t>
            </a:r>
          </a:p>
        </p:txBody>
      </p:sp>
      <p:sp>
        <p:nvSpPr>
          <p:cNvPr id="4" name="Slide Number Placeholder 3"/>
          <p:cNvSpPr>
            <a:spLocks noGrp="1"/>
          </p:cNvSpPr>
          <p:nvPr>
            <p:ph type="sldNum" sz="quarter" idx="5"/>
          </p:nvPr>
        </p:nvSpPr>
        <p:spPr/>
        <p:txBody>
          <a:bodyPr/>
          <a:lstStyle/>
          <a:p>
            <a:fld id="{44BC8D7B-4B2D-41AD-A57B-8BADD21F7CF5}" type="slidenum">
              <a:rPr lang="en-US" smtClean="0"/>
              <a:t>62</a:t>
            </a:fld>
            <a:endParaRPr lang="en-US"/>
          </a:p>
        </p:txBody>
      </p:sp>
    </p:spTree>
    <p:extLst>
      <p:ext uri="{BB962C8B-B14F-4D97-AF65-F5344CB8AC3E}">
        <p14:creationId xmlns:p14="http://schemas.microsoft.com/office/powerpoint/2010/main" val="3027890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63</a:t>
            </a:fld>
            <a:endParaRPr lang="en-US"/>
          </a:p>
        </p:txBody>
      </p:sp>
    </p:spTree>
    <p:extLst>
      <p:ext uri="{BB962C8B-B14F-4D97-AF65-F5344CB8AC3E}">
        <p14:creationId xmlns:p14="http://schemas.microsoft.com/office/powerpoint/2010/main" val="2246807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a:t>
            </a:r>
          </a:p>
        </p:txBody>
      </p:sp>
      <p:sp>
        <p:nvSpPr>
          <p:cNvPr id="4" name="Slide Number Placeholder 3"/>
          <p:cNvSpPr>
            <a:spLocks noGrp="1"/>
          </p:cNvSpPr>
          <p:nvPr>
            <p:ph type="sldNum" sz="quarter" idx="5"/>
          </p:nvPr>
        </p:nvSpPr>
        <p:spPr/>
        <p:txBody>
          <a:bodyPr/>
          <a:lstStyle/>
          <a:p>
            <a:fld id="{44BC8D7B-4B2D-41AD-A57B-8BADD21F7CF5}" type="slidenum">
              <a:rPr lang="en-US" smtClean="0"/>
              <a:t>64</a:t>
            </a:fld>
            <a:endParaRPr lang="en-US"/>
          </a:p>
        </p:txBody>
      </p:sp>
    </p:spTree>
    <p:extLst>
      <p:ext uri="{BB962C8B-B14F-4D97-AF65-F5344CB8AC3E}">
        <p14:creationId xmlns:p14="http://schemas.microsoft.com/office/powerpoint/2010/main" val="31193918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65</a:t>
            </a:fld>
            <a:endParaRPr lang="en-US"/>
          </a:p>
        </p:txBody>
      </p:sp>
    </p:spTree>
    <p:extLst>
      <p:ext uri="{BB962C8B-B14F-4D97-AF65-F5344CB8AC3E}">
        <p14:creationId xmlns:p14="http://schemas.microsoft.com/office/powerpoint/2010/main" val="7176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66</a:t>
            </a:fld>
            <a:endParaRPr lang="en-US"/>
          </a:p>
        </p:txBody>
      </p:sp>
    </p:spTree>
    <p:extLst>
      <p:ext uri="{BB962C8B-B14F-4D97-AF65-F5344CB8AC3E}">
        <p14:creationId xmlns:p14="http://schemas.microsoft.com/office/powerpoint/2010/main" val="1764963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Is BANNER sufficient in reconciling your grant?
https://www.polleverywhere.com/multiple_choice_polls/NfViCR6LArSBlIwYU7o3p</a:t>
            </a:r>
          </a:p>
        </p:txBody>
      </p:sp>
      <p:sp>
        <p:nvSpPr>
          <p:cNvPr id="4" name="Slide Number Placeholder 3"/>
          <p:cNvSpPr>
            <a:spLocks noGrp="1"/>
          </p:cNvSpPr>
          <p:nvPr>
            <p:ph type="sldNum" sz="quarter" idx="5"/>
          </p:nvPr>
        </p:nvSpPr>
        <p:spPr/>
        <p:txBody>
          <a:bodyPr/>
          <a:lstStyle/>
          <a:p>
            <a:fld id="{44BC8D7B-4B2D-41AD-A57B-8BADD21F7CF5}" type="slidenum">
              <a:rPr lang="en-US" smtClean="0"/>
              <a:t>67</a:t>
            </a:fld>
            <a:endParaRPr lang="en-US"/>
          </a:p>
        </p:txBody>
      </p:sp>
      <p:sp>
        <p:nvSpPr>
          <p:cNvPr id="5" name="TextBox 4">
            <a:extLst>
              <a:ext uri="{FF2B5EF4-FFF2-40B4-BE49-F238E27FC236}">
                <a16:creationId xmlns:a16="http://schemas.microsoft.com/office/drawing/2014/main" id="{E397FE59-1700-4F83-906F-B3B3DB348F77}"/>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13547460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Why is completing a reconciliation important when you have budgets?
https://www.polleverywhere.com/multiple_choice_polls/S8rg3Zr2HXSmwlW5x6g56</a:t>
            </a:r>
          </a:p>
        </p:txBody>
      </p:sp>
      <p:sp>
        <p:nvSpPr>
          <p:cNvPr id="4" name="Slide Number Placeholder 3"/>
          <p:cNvSpPr>
            <a:spLocks noGrp="1"/>
          </p:cNvSpPr>
          <p:nvPr>
            <p:ph type="sldNum" sz="quarter" idx="5"/>
          </p:nvPr>
        </p:nvSpPr>
        <p:spPr/>
        <p:txBody>
          <a:bodyPr/>
          <a:lstStyle/>
          <a:p>
            <a:fld id="{44BC8D7B-4B2D-41AD-A57B-8BADD21F7CF5}" type="slidenum">
              <a:rPr lang="en-US" smtClean="0"/>
              <a:t>68</a:t>
            </a:fld>
            <a:endParaRPr lang="en-US"/>
          </a:p>
        </p:txBody>
      </p:sp>
      <p:sp>
        <p:nvSpPr>
          <p:cNvPr id="5" name="TextBox 4">
            <a:extLst>
              <a:ext uri="{FF2B5EF4-FFF2-40B4-BE49-F238E27FC236}">
                <a16:creationId xmlns:a16="http://schemas.microsoft.com/office/drawing/2014/main" id="{AF5A81A7-B14A-4EB5-A9B8-9CCFAB91910B}"/>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658347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a:t>
            </a:r>
          </a:p>
          <a:p>
            <a:r>
              <a:rPr lang="en-US" dirty="0"/>
              <a:t>1.Is Banner sufficient for reconciling your grant?</a:t>
            </a:r>
          </a:p>
          <a:p>
            <a:r>
              <a:rPr lang="en-US" dirty="0"/>
              <a:t>2.Why is completing a reconciliation important when you have budget?</a:t>
            </a:r>
          </a:p>
        </p:txBody>
      </p:sp>
      <p:sp>
        <p:nvSpPr>
          <p:cNvPr id="4" name="Slide Number Placeholder 3"/>
          <p:cNvSpPr>
            <a:spLocks noGrp="1"/>
          </p:cNvSpPr>
          <p:nvPr>
            <p:ph type="sldNum" sz="quarter" idx="5"/>
          </p:nvPr>
        </p:nvSpPr>
        <p:spPr/>
        <p:txBody>
          <a:bodyPr/>
          <a:lstStyle/>
          <a:p>
            <a:fld id="{44BC8D7B-4B2D-41AD-A57B-8BADD21F7CF5}" type="slidenum">
              <a:rPr lang="en-US" smtClean="0"/>
              <a:t>69</a:t>
            </a:fld>
            <a:endParaRPr lang="en-US"/>
          </a:p>
        </p:txBody>
      </p:sp>
    </p:spTree>
    <p:extLst>
      <p:ext uri="{BB962C8B-B14F-4D97-AF65-F5344CB8AC3E}">
        <p14:creationId xmlns:p14="http://schemas.microsoft.com/office/powerpoint/2010/main" val="35949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dirty="0"/>
              <a:t>With Statement 2: In addition to abiding by not only the grant terms and clauses but STC’s policies and procedures and state and federal laws.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7</a:t>
            </a:fld>
            <a:endParaRPr lang="en-US" dirty="0"/>
          </a:p>
        </p:txBody>
      </p:sp>
    </p:spTree>
    <p:extLst>
      <p:ext uri="{BB962C8B-B14F-4D97-AF65-F5344CB8AC3E}">
        <p14:creationId xmlns:p14="http://schemas.microsoft.com/office/powerpoint/2010/main" val="3407067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70</a:t>
            </a:fld>
            <a:endParaRPr lang="en-US"/>
          </a:p>
        </p:txBody>
      </p:sp>
    </p:spTree>
    <p:extLst>
      <p:ext uri="{BB962C8B-B14F-4D97-AF65-F5344CB8AC3E}">
        <p14:creationId xmlns:p14="http://schemas.microsoft.com/office/powerpoint/2010/main" val="3487778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Who is responsible for approving the fiscal reports to the grantor?
https://www.polleverywhere.com/multiple_choice_polls/dprfuNx4UMkbwT4Yws4VL</a:t>
            </a:r>
          </a:p>
        </p:txBody>
      </p:sp>
      <p:sp>
        <p:nvSpPr>
          <p:cNvPr id="4" name="Slide Number Placeholder 3"/>
          <p:cNvSpPr>
            <a:spLocks noGrp="1"/>
          </p:cNvSpPr>
          <p:nvPr>
            <p:ph type="sldNum" sz="quarter" idx="5"/>
          </p:nvPr>
        </p:nvSpPr>
        <p:spPr/>
        <p:txBody>
          <a:bodyPr/>
          <a:lstStyle/>
          <a:p>
            <a:fld id="{44BC8D7B-4B2D-41AD-A57B-8BADD21F7CF5}" type="slidenum">
              <a:rPr lang="en-US" smtClean="0"/>
              <a:t>71</a:t>
            </a:fld>
            <a:endParaRPr lang="en-US"/>
          </a:p>
        </p:txBody>
      </p:sp>
      <p:sp>
        <p:nvSpPr>
          <p:cNvPr id="5" name="TextBox 4">
            <a:extLst>
              <a:ext uri="{FF2B5EF4-FFF2-40B4-BE49-F238E27FC236}">
                <a16:creationId xmlns:a16="http://schemas.microsoft.com/office/drawing/2014/main" id="{CABEA58B-3B19-4DB0-AD31-ECBECD7B52E0}"/>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3241844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72</a:t>
            </a:fld>
            <a:endParaRPr lang="en-US"/>
          </a:p>
        </p:txBody>
      </p:sp>
    </p:spTree>
    <p:extLst>
      <p:ext uri="{BB962C8B-B14F-4D97-AF65-F5344CB8AC3E}">
        <p14:creationId xmlns:p14="http://schemas.microsoft.com/office/powerpoint/2010/main" val="1032614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True or False: It is necessary to include GDMC in reviewing progress reports and amendments the day before submitting to the grantor.
https://www.polleverywhere.com/multiple_choice_polls/qT8CocnqHB2pdTg5FQKia</a:t>
            </a:r>
          </a:p>
        </p:txBody>
      </p:sp>
      <p:sp>
        <p:nvSpPr>
          <p:cNvPr id="4" name="Slide Number Placeholder 3"/>
          <p:cNvSpPr>
            <a:spLocks noGrp="1"/>
          </p:cNvSpPr>
          <p:nvPr>
            <p:ph type="sldNum" sz="quarter" idx="5"/>
          </p:nvPr>
        </p:nvSpPr>
        <p:spPr/>
        <p:txBody>
          <a:bodyPr/>
          <a:lstStyle/>
          <a:p>
            <a:fld id="{44BC8D7B-4B2D-41AD-A57B-8BADD21F7CF5}" type="slidenum">
              <a:rPr lang="en-US" smtClean="0"/>
              <a:t>73</a:t>
            </a:fld>
            <a:endParaRPr lang="en-US"/>
          </a:p>
        </p:txBody>
      </p:sp>
      <p:sp>
        <p:nvSpPr>
          <p:cNvPr id="5" name="TextBox 4">
            <a:extLst>
              <a:ext uri="{FF2B5EF4-FFF2-40B4-BE49-F238E27FC236}">
                <a16:creationId xmlns:a16="http://schemas.microsoft.com/office/drawing/2014/main" id="{E95B5B17-6AA2-433A-9433-E05D4B0446E0}"/>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1593745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74</a:t>
            </a:fld>
            <a:endParaRPr lang="en-US"/>
          </a:p>
        </p:txBody>
      </p:sp>
    </p:spTree>
    <p:extLst>
      <p:ext uri="{BB962C8B-B14F-4D97-AF65-F5344CB8AC3E}">
        <p14:creationId xmlns:p14="http://schemas.microsoft.com/office/powerpoint/2010/main" val="8791454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Oftentimes, grants require program promotion, recruitment or distribution of information. What departments at the college can support with that?
https://www.polleverywhere.com/free_text_polls/c0humjrXHc1XZHWKgTKpb</a:t>
            </a:r>
          </a:p>
        </p:txBody>
      </p:sp>
      <p:sp>
        <p:nvSpPr>
          <p:cNvPr id="4" name="Slide Number Placeholder 3"/>
          <p:cNvSpPr>
            <a:spLocks noGrp="1"/>
          </p:cNvSpPr>
          <p:nvPr>
            <p:ph type="sldNum" sz="quarter" idx="5"/>
          </p:nvPr>
        </p:nvSpPr>
        <p:spPr/>
        <p:txBody>
          <a:bodyPr/>
          <a:lstStyle/>
          <a:p>
            <a:fld id="{44BC8D7B-4B2D-41AD-A57B-8BADD21F7CF5}" type="slidenum">
              <a:rPr lang="en-US" smtClean="0"/>
              <a:t>75</a:t>
            </a:fld>
            <a:endParaRPr lang="en-US"/>
          </a:p>
        </p:txBody>
      </p:sp>
      <p:sp>
        <p:nvSpPr>
          <p:cNvPr id="5" name="TextBox 4">
            <a:extLst>
              <a:ext uri="{FF2B5EF4-FFF2-40B4-BE49-F238E27FC236}">
                <a16:creationId xmlns:a16="http://schemas.microsoft.com/office/drawing/2014/main" id="{F8F49DB3-62F3-4FEC-92B6-42664EDF840B}"/>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795700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When should you meet with PR/Marketing regarding potential marketing and recruiting efforts?
https://www.polleverywhere.com/multiple_choice_polls/LgdSYXIHWJsuo453IO8XQ</a:t>
            </a:r>
          </a:p>
        </p:txBody>
      </p:sp>
      <p:sp>
        <p:nvSpPr>
          <p:cNvPr id="4" name="Slide Number Placeholder 3"/>
          <p:cNvSpPr>
            <a:spLocks noGrp="1"/>
          </p:cNvSpPr>
          <p:nvPr>
            <p:ph type="sldNum" sz="quarter" idx="5"/>
          </p:nvPr>
        </p:nvSpPr>
        <p:spPr/>
        <p:txBody>
          <a:bodyPr/>
          <a:lstStyle/>
          <a:p>
            <a:fld id="{44BC8D7B-4B2D-41AD-A57B-8BADD21F7CF5}" type="slidenum">
              <a:rPr lang="en-US" smtClean="0"/>
              <a:t>76</a:t>
            </a:fld>
            <a:endParaRPr lang="en-US"/>
          </a:p>
        </p:txBody>
      </p:sp>
      <p:sp>
        <p:nvSpPr>
          <p:cNvPr id="5" name="TextBox 4">
            <a:extLst>
              <a:ext uri="{FF2B5EF4-FFF2-40B4-BE49-F238E27FC236}">
                <a16:creationId xmlns:a16="http://schemas.microsoft.com/office/drawing/2014/main" id="{041C5DB0-EF0C-4561-A83B-7581C3D538E4}"/>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1922537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Poll Everywhere:</a:t>
            </a:r>
            <a:r>
              <a:rPr lang="en-US" baseline="0" dirty="0">
                <a:solidFill>
                  <a:srgbClr val="FF0000"/>
                </a:solidFill>
              </a:rPr>
              <a:t> When should you meet with PR/Marketing regarding recruitment efforts:</a:t>
            </a:r>
          </a:p>
          <a:p>
            <a:r>
              <a:rPr lang="en-US" baseline="0" dirty="0">
                <a:solidFill>
                  <a:srgbClr val="FF0000"/>
                </a:solidFill>
              </a:rPr>
              <a:t>	 - when contract is received</a:t>
            </a:r>
          </a:p>
          <a:p>
            <a:r>
              <a:rPr lang="en-US" baseline="0" dirty="0">
                <a:solidFill>
                  <a:srgbClr val="FF0000"/>
                </a:solidFill>
              </a:rPr>
              <a:t>	 - right after grant initiation</a:t>
            </a:r>
          </a:p>
          <a:p>
            <a:r>
              <a:rPr lang="en-US" baseline="0" dirty="0">
                <a:solidFill>
                  <a:srgbClr val="FF0000"/>
                </a:solidFill>
              </a:rPr>
              <a:t>	 - days before recruitment period starts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4BC8D7B-4B2D-41AD-A57B-8BADD21F7CF5}" type="slidenum">
              <a:rPr lang="en-US" smtClean="0"/>
              <a:t>77</a:t>
            </a:fld>
            <a:endParaRPr lang="en-US"/>
          </a:p>
        </p:txBody>
      </p:sp>
    </p:spTree>
    <p:extLst>
      <p:ext uri="{BB962C8B-B14F-4D97-AF65-F5344CB8AC3E}">
        <p14:creationId xmlns:p14="http://schemas.microsoft.com/office/powerpoint/2010/main" val="1978643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Why would an evaluator be used?
https://www.polleverywhere.com/free_text_polls/AtfuyyXxNnQnia4qtv6GN</a:t>
            </a:r>
          </a:p>
        </p:txBody>
      </p:sp>
      <p:sp>
        <p:nvSpPr>
          <p:cNvPr id="4" name="Slide Number Placeholder 3"/>
          <p:cNvSpPr>
            <a:spLocks noGrp="1"/>
          </p:cNvSpPr>
          <p:nvPr>
            <p:ph type="sldNum" sz="quarter" idx="5"/>
          </p:nvPr>
        </p:nvSpPr>
        <p:spPr/>
        <p:txBody>
          <a:bodyPr/>
          <a:lstStyle/>
          <a:p>
            <a:fld id="{44BC8D7B-4B2D-41AD-A57B-8BADD21F7CF5}" type="slidenum">
              <a:rPr lang="en-US" smtClean="0"/>
              <a:t>78</a:t>
            </a:fld>
            <a:endParaRPr lang="en-US"/>
          </a:p>
        </p:txBody>
      </p:sp>
      <p:sp>
        <p:nvSpPr>
          <p:cNvPr id="5" name="TextBox 4">
            <a:extLst>
              <a:ext uri="{FF2B5EF4-FFF2-40B4-BE49-F238E27FC236}">
                <a16:creationId xmlns:a16="http://schemas.microsoft.com/office/drawing/2014/main" id="{470D3008-71C8-4792-85B6-0943EED7D1EB}"/>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4256429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Why would an</a:t>
            </a:r>
            <a:r>
              <a:rPr lang="en-US" baseline="0" dirty="0"/>
              <a:t> evaluator be used – open ended</a:t>
            </a:r>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79</a:t>
            </a:fld>
            <a:endParaRPr lang="en-US"/>
          </a:p>
        </p:txBody>
      </p:sp>
    </p:spTree>
    <p:extLst>
      <p:ext uri="{BB962C8B-B14F-4D97-AF65-F5344CB8AC3E}">
        <p14:creationId xmlns:p14="http://schemas.microsoft.com/office/powerpoint/2010/main" val="388700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a:t>
            </a:fld>
            <a:endParaRPr lang="en-US"/>
          </a:p>
        </p:txBody>
      </p:sp>
    </p:spTree>
    <p:extLst>
      <p:ext uri="{BB962C8B-B14F-4D97-AF65-F5344CB8AC3E}">
        <p14:creationId xmlns:p14="http://schemas.microsoft.com/office/powerpoint/2010/main" val="1789234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The PI/PD must retain all grant documents for the specified period within contract or related regulations.
https://www.polleverywhere.com/multiple_choice_polls/h9aigiA88TP3WlSk6uHum</a:t>
            </a:r>
          </a:p>
        </p:txBody>
      </p:sp>
      <p:sp>
        <p:nvSpPr>
          <p:cNvPr id="4" name="Slide Number Placeholder 3"/>
          <p:cNvSpPr>
            <a:spLocks noGrp="1"/>
          </p:cNvSpPr>
          <p:nvPr>
            <p:ph type="sldNum" sz="quarter" idx="5"/>
          </p:nvPr>
        </p:nvSpPr>
        <p:spPr/>
        <p:txBody>
          <a:bodyPr/>
          <a:lstStyle/>
          <a:p>
            <a:fld id="{44BC8D7B-4B2D-41AD-A57B-8BADD21F7CF5}" type="slidenum">
              <a:rPr lang="en-US" smtClean="0"/>
              <a:t>80</a:t>
            </a:fld>
            <a:endParaRPr lang="en-US"/>
          </a:p>
        </p:txBody>
      </p:sp>
      <p:sp>
        <p:nvSpPr>
          <p:cNvPr id="5" name="TextBox 4">
            <a:extLst>
              <a:ext uri="{FF2B5EF4-FFF2-40B4-BE49-F238E27FC236}">
                <a16:creationId xmlns:a16="http://schemas.microsoft.com/office/drawing/2014/main" id="{2EA6C968-12B4-411A-86D4-FA00DA7CE2AD}"/>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937260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 The</a:t>
            </a:r>
            <a:r>
              <a:rPr lang="en-US" baseline="0" dirty="0"/>
              <a:t> PI/PD must retain </a:t>
            </a:r>
            <a:r>
              <a:rPr lang="en-US" b="1" baseline="0" dirty="0"/>
              <a:t>all</a:t>
            </a:r>
            <a:r>
              <a:rPr lang="en-US" baseline="0" dirty="0"/>
              <a:t> grant documents for the specified period (or 3 years)? Y/N</a:t>
            </a:r>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81</a:t>
            </a:fld>
            <a:endParaRPr lang="en-US"/>
          </a:p>
        </p:txBody>
      </p:sp>
    </p:spTree>
    <p:extLst>
      <p:ext uri="{BB962C8B-B14F-4D97-AF65-F5344CB8AC3E}">
        <p14:creationId xmlns:p14="http://schemas.microsoft.com/office/powerpoint/2010/main" val="2980577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items (in addition to their requirements) do Grantors like to see in final reports?
https://www.polleverywhere.com/multiple_choice_polls/spHk08HRtijXAtjJBUKMs</a:t>
            </a:r>
          </a:p>
        </p:txBody>
      </p:sp>
      <p:sp>
        <p:nvSpPr>
          <p:cNvPr id="4" name="Slide Number Placeholder 3"/>
          <p:cNvSpPr>
            <a:spLocks noGrp="1"/>
          </p:cNvSpPr>
          <p:nvPr>
            <p:ph type="sldNum" sz="quarter" idx="5"/>
          </p:nvPr>
        </p:nvSpPr>
        <p:spPr/>
        <p:txBody>
          <a:bodyPr/>
          <a:lstStyle/>
          <a:p>
            <a:fld id="{44BC8D7B-4B2D-41AD-A57B-8BADD21F7CF5}" type="slidenum">
              <a:rPr lang="en-US" smtClean="0"/>
              <a:t>82</a:t>
            </a:fld>
            <a:endParaRPr lang="en-US"/>
          </a:p>
        </p:txBody>
      </p:sp>
      <p:sp>
        <p:nvSpPr>
          <p:cNvPr id="5" name="TextBox 4">
            <a:extLst>
              <a:ext uri="{FF2B5EF4-FFF2-40B4-BE49-F238E27FC236}">
                <a16:creationId xmlns:a16="http://schemas.microsoft.com/office/drawing/2014/main" id="{569B27DC-0234-4D8B-ADC7-5FACBACCA1E7}"/>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28943499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Everywhere – What items (in addition</a:t>
            </a:r>
            <a:r>
              <a:rPr lang="en-US" baseline="0" dirty="0"/>
              <a:t> to their requirements) do Grantors like to see in final reports?</a:t>
            </a:r>
          </a:p>
          <a:p>
            <a:r>
              <a:rPr lang="en-US" baseline="0" dirty="0"/>
              <a:t>	 - Testimonials</a:t>
            </a:r>
          </a:p>
          <a:p>
            <a:r>
              <a:rPr lang="en-US" baseline="0" dirty="0"/>
              <a:t>	- Photos</a:t>
            </a:r>
          </a:p>
          <a:p>
            <a:r>
              <a:rPr lang="en-US" baseline="0" dirty="0"/>
              <a:t>	 - Links to final product’</a:t>
            </a:r>
          </a:p>
          <a:p>
            <a:r>
              <a:rPr lang="en-US" baseline="0" dirty="0"/>
              <a:t>	 - all of the above</a:t>
            </a:r>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t>83</a:t>
            </a:fld>
            <a:endParaRPr lang="en-US"/>
          </a:p>
        </p:txBody>
      </p:sp>
    </p:spTree>
    <p:extLst>
      <p:ext uri="{BB962C8B-B14F-4D97-AF65-F5344CB8AC3E}">
        <p14:creationId xmlns:p14="http://schemas.microsoft.com/office/powerpoint/2010/main" val="40166966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84</a:t>
            </a:fld>
            <a:endParaRPr lang="en-US"/>
          </a:p>
        </p:txBody>
      </p:sp>
    </p:spTree>
    <p:extLst>
      <p:ext uri="{BB962C8B-B14F-4D97-AF65-F5344CB8AC3E}">
        <p14:creationId xmlns:p14="http://schemas.microsoft.com/office/powerpoint/2010/main" val="8261269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topic would you like to see GDMC have covered as an online or voice over training within the next year?
https://www.polleverywhere.com/free_text_polls/wRfzRLRGnhOYhg7W39bIS</a:t>
            </a:r>
          </a:p>
        </p:txBody>
      </p:sp>
      <p:sp>
        <p:nvSpPr>
          <p:cNvPr id="4" name="Slide Number Placeholder 3"/>
          <p:cNvSpPr>
            <a:spLocks noGrp="1"/>
          </p:cNvSpPr>
          <p:nvPr>
            <p:ph type="sldNum" sz="quarter" idx="5"/>
          </p:nvPr>
        </p:nvSpPr>
        <p:spPr/>
        <p:txBody>
          <a:bodyPr/>
          <a:lstStyle/>
          <a:p>
            <a:fld id="{44BC8D7B-4B2D-41AD-A57B-8BADD21F7CF5}" type="slidenum">
              <a:rPr lang="en-US" smtClean="0"/>
              <a:t>85</a:t>
            </a:fld>
            <a:endParaRPr lang="en-US"/>
          </a:p>
        </p:txBody>
      </p:sp>
      <p:sp>
        <p:nvSpPr>
          <p:cNvPr id="5" name="TextBox 4">
            <a:extLst>
              <a:ext uri="{FF2B5EF4-FFF2-40B4-BE49-F238E27FC236}">
                <a16:creationId xmlns:a16="http://schemas.microsoft.com/office/drawing/2014/main" id="{2847FD6A-E6ED-4F67-9923-990C19DD0740}"/>
              </a:ext>
            </a:extLst>
          </p:cNvPr>
          <p:cNvSpPr txBox="1"/>
          <p:nvPr/>
        </p:nvSpPr>
        <p:spPr>
          <a:xfrm>
            <a:off x="0" y="0"/>
            <a:ext cx="2876355" cy="369584"/>
          </a:xfrm>
          <a:prstGeom prst="rect">
            <a:avLst/>
          </a:prstGeom>
          <a:noFill/>
        </p:spPr>
        <p:txBody>
          <a:bodyPr vert="horz" lIns="91504" tIns="45752" rIns="91504" bIns="45752" rtlCol="0">
            <a:spAutoFit/>
          </a:bodyPr>
          <a:lstStyle/>
          <a:p>
            <a:endParaRPr lang="en-US"/>
          </a:p>
        </p:txBody>
      </p:sp>
    </p:spTree>
    <p:extLst>
      <p:ext uri="{BB962C8B-B14F-4D97-AF65-F5344CB8AC3E}">
        <p14:creationId xmlns:p14="http://schemas.microsoft.com/office/powerpoint/2010/main" val="9508886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86</a:t>
            </a:fld>
            <a:endParaRPr lang="en-US"/>
          </a:p>
        </p:txBody>
      </p:sp>
    </p:spTree>
    <p:extLst>
      <p:ext uri="{BB962C8B-B14F-4D97-AF65-F5344CB8AC3E}">
        <p14:creationId xmlns:p14="http://schemas.microsoft.com/office/powerpoint/2010/main" val="11473705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87</a:t>
            </a:fld>
            <a:endParaRPr lang="en-US"/>
          </a:p>
        </p:txBody>
      </p:sp>
    </p:spTree>
    <p:extLst>
      <p:ext uri="{BB962C8B-B14F-4D97-AF65-F5344CB8AC3E}">
        <p14:creationId xmlns:p14="http://schemas.microsoft.com/office/powerpoint/2010/main" val="28654483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88</a:t>
            </a:fld>
            <a:endParaRPr lang="en-US"/>
          </a:p>
        </p:txBody>
      </p:sp>
    </p:spTree>
    <p:extLst>
      <p:ext uri="{BB962C8B-B14F-4D97-AF65-F5344CB8AC3E}">
        <p14:creationId xmlns:p14="http://schemas.microsoft.com/office/powerpoint/2010/main" val="38576737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89</a:t>
            </a:fld>
            <a:endParaRPr lang="en-US"/>
          </a:p>
        </p:txBody>
      </p:sp>
    </p:spTree>
    <p:extLst>
      <p:ext uri="{BB962C8B-B14F-4D97-AF65-F5344CB8AC3E}">
        <p14:creationId xmlns:p14="http://schemas.microsoft.com/office/powerpoint/2010/main" val="42593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C8D7B-4B2D-41AD-A57B-8BADD21F7CF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7601428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C8D7B-4B2D-41AD-A57B-8BADD21F7CF5}" type="slidenum">
              <a:rPr lang="en-US" smtClean="0"/>
              <a:t>90</a:t>
            </a:fld>
            <a:endParaRPr lang="en-US"/>
          </a:p>
        </p:txBody>
      </p:sp>
    </p:spTree>
    <p:extLst>
      <p:ext uri="{BB962C8B-B14F-4D97-AF65-F5344CB8AC3E}">
        <p14:creationId xmlns:p14="http://schemas.microsoft.com/office/powerpoint/2010/main" val="1730573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7356039-EBDE-441E-9CF9-6EB5F7AB5C90}" type="datetime1">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ABBDB-6FAD-4D69-931F-56C64217C7B9}"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98972" y="5352126"/>
            <a:ext cx="979714" cy="979714"/>
          </a:xfrm>
          <a:prstGeom prst="rect">
            <a:avLst/>
          </a:prstGeom>
        </p:spPr>
      </p:pic>
    </p:spTree>
    <p:extLst>
      <p:ext uri="{BB962C8B-B14F-4D97-AF65-F5344CB8AC3E}">
        <p14:creationId xmlns:p14="http://schemas.microsoft.com/office/powerpoint/2010/main" val="131182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72183-DDDB-46AB-81F0-24D0D379633D}" type="datetime1">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42545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C3370-2728-42B7-9AD6-5B27C5D19F33}" type="datetime1">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397006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Bell MT" panose="02020503060305020303" pitchFamily="18" charset="0"/>
              </a:defRPr>
            </a:lvl1pPr>
            <a:lvl2pPr>
              <a:defRPr>
                <a:latin typeface="Bell MT" panose="02020503060305020303" pitchFamily="18" charset="0"/>
              </a:defRPr>
            </a:lvl2pPr>
            <a:lvl3pPr>
              <a:defRPr>
                <a:latin typeface="Bell MT" panose="02020503060305020303" pitchFamily="18" charset="0"/>
              </a:defRPr>
            </a:lvl3pPr>
            <a:lvl4pPr>
              <a:defRPr>
                <a:latin typeface="Bell MT" panose="02020503060305020303" pitchFamily="18" charset="0"/>
              </a:defRPr>
            </a:lvl4pPr>
            <a:lvl5pPr>
              <a:defRPr>
                <a:latin typeface="Bell MT" panose="020205030603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807CD-61BE-4BA4-909C-D85BE3910D03}" type="datetime1">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ABBDB-6FAD-4D69-931F-56C64217C7B9}"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98972" y="5352126"/>
            <a:ext cx="979714" cy="979714"/>
          </a:xfrm>
          <a:prstGeom prst="rect">
            <a:avLst/>
          </a:prstGeom>
        </p:spPr>
      </p:pic>
    </p:spTree>
    <p:extLst>
      <p:ext uri="{BB962C8B-B14F-4D97-AF65-F5344CB8AC3E}">
        <p14:creationId xmlns:p14="http://schemas.microsoft.com/office/powerpoint/2010/main" val="386638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153538-614E-44A5-9022-8A94D0640621}" type="datetime1">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ABBDB-6FAD-4D69-931F-56C64217C7B9}"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078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22960" y="1845735"/>
            <a:ext cx="3703320" cy="4023359"/>
          </a:xfrm>
        </p:spPr>
        <p:txBody>
          <a:bodyPr/>
          <a:lstStyle>
            <a:lvl1pPr>
              <a:defRPr>
                <a:latin typeface="Bell MT" panose="02020503060305020303" pitchFamily="18" charset="0"/>
              </a:defRPr>
            </a:lvl1pPr>
            <a:lvl2pPr>
              <a:defRPr>
                <a:latin typeface="Bell MT" panose="02020503060305020303" pitchFamily="18" charset="0"/>
              </a:defRPr>
            </a:lvl2pPr>
            <a:lvl3pPr>
              <a:defRPr>
                <a:latin typeface="Bell MT" panose="02020503060305020303" pitchFamily="18" charset="0"/>
              </a:defRPr>
            </a:lvl3pPr>
            <a:lvl4pPr>
              <a:defRPr>
                <a:latin typeface="Bell MT" panose="02020503060305020303" pitchFamily="18" charset="0"/>
              </a:defRPr>
            </a:lvl4pPr>
            <a:lvl5pPr>
              <a:defRPr>
                <a:latin typeface="Bell MT" panose="020205030603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lvl1pPr>
              <a:defRPr>
                <a:latin typeface="Bell MT" panose="02020503060305020303" pitchFamily="18" charset="0"/>
              </a:defRPr>
            </a:lvl1pPr>
            <a:lvl2pPr>
              <a:defRPr>
                <a:latin typeface="Bell MT" panose="02020503060305020303" pitchFamily="18" charset="0"/>
              </a:defRPr>
            </a:lvl2pPr>
            <a:lvl3pPr>
              <a:defRPr>
                <a:latin typeface="Bell MT" panose="02020503060305020303" pitchFamily="18" charset="0"/>
              </a:defRPr>
            </a:lvl3pPr>
            <a:lvl4pPr>
              <a:defRPr>
                <a:latin typeface="Bell MT" panose="02020503060305020303" pitchFamily="18" charset="0"/>
              </a:defRPr>
            </a:lvl4pPr>
            <a:lvl5pPr>
              <a:defRPr>
                <a:latin typeface="Bell MT" panose="020205030603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81C262-3A73-4A3F-98BB-155F9380885E}" type="datetime1">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267955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lvl1pPr>
              <a:defRPr>
                <a:latin typeface="Bell MT" panose="02020503060305020303" pitchFamily="18" charset="0"/>
              </a:defRPr>
            </a:lvl1pPr>
            <a:lvl2pPr>
              <a:defRPr>
                <a:latin typeface="Bell MT" panose="02020503060305020303" pitchFamily="18" charset="0"/>
              </a:defRPr>
            </a:lvl2pPr>
            <a:lvl3pPr>
              <a:defRPr>
                <a:latin typeface="Bell MT" panose="02020503060305020303" pitchFamily="18" charset="0"/>
              </a:defRPr>
            </a:lvl3pPr>
            <a:lvl4pPr>
              <a:defRPr>
                <a:latin typeface="Bell MT" panose="02020503060305020303" pitchFamily="18" charset="0"/>
              </a:defRPr>
            </a:lvl4pPr>
            <a:lvl5pPr>
              <a:defRPr>
                <a:latin typeface="Bell MT" panose="020205030603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lvl1pPr>
              <a:defRPr>
                <a:latin typeface="Bell MT" panose="02020503060305020303" pitchFamily="18" charset="0"/>
              </a:defRPr>
            </a:lvl1pPr>
            <a:lvl2pPr>
              <a:defRPr>
                <a:latin typeface="Bell MT" panose="02020503060305020303" pitchFamily="18" charset="0"/>
              </a:defRPr>
            </a:lvl2pPr>
            <a:lvl3pPr>
              <a:defRPr>
                <a:latin typeface="Bell MT" panose="02020503060305020303" pitchFamily="18" charset="0"/>
              </a:defRPr>
            </a:lvl3pPr>
            <a:lvl4pPr>
              <a:defRPr>
                <a:latin typeface="Bell MT" panose="02020503060305020303" pitchFamily="18" charset="0"/>
              </a:defRPr>
            </a:lvl4pPr>
            <a:lvl5pPr>
              <a:defRPr>
                <a:latin typeface="Bell MT" panose="020205030603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A24639-FDB7-497A-88DE-87F4D5DAB8B6}" type="datetime1">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108856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p>
            <a:fld id="{E84F3413-1D4A-4B89-B33F-DB712B8F92E4}" type="datetime1">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147701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53D4CE-FED0-4095-BDA4-89A417457C62}" type="datetime1">
              <a:rPr lang="en-US" smtClean="0"/>
              <a:t>4/30/2020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104137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B537AB9-64FE-439B-A1BA-8AB8BBD4A078}" type="datetime1">
              <a:rPr lang="en-US" smtClean="0"/>
              <a:t>4/30/2020</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6ABBDB-6FAD-4D69-931F-56C64217C7B9}"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277014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BD09DA-1E13-407C-8DC5-62EBC2CB794F}" type="datetime1">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ABBDB-6FAD-4D69-931F-56C64217C7B9}" type="slidenum">
              <a:rPr lang="en-US" smtClean="0"/>
              <a:pPr/>
              <a:t>‹#›</a:t>
            </a:fld>
            <a:endParaRPr lang="en-US"/>
          </a:p>
        </p:txBody>
      </p:sp>
    </p:spTree>
    <p:extLst>
      <p:ext uri="{BB962C8B-B14F-4D97-AF65-F5344CB8AC3E}">
        <p14:creationId xmlns:p14="http://schemas.microsoft.com/office/powerpoint/2010/main" val="370562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FE6F30E4-A2AD-4FDF-A43F-8C8EF1C5A4A2}" type="datetime1">
              <a:rPr lang="en-US" smtClean="0"/>
              <a:t>4/30/2020</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6ABBDB-6FAD-4D69-931F-56C64217C7B9}"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59271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Times New Roman" panose="02020603050405020304" pitchFamily="18" charset="0"/>
          <a:ea typeface="+mj-ea"/>
          <a:cs typeface="Times New Roman" panose="02020603050405020304" pitchFamily="18"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Bell MT" panose="020205030603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Bell MT" panose="020205030603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tiff"/><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hyperlink" Target="https://admin.southtexascollege.edu/grants/handbook.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40MrilqzcAhUDWqwKHdUOB-4QjRx6BAgBEAU&amp;url=https://www.techjuice.pk/oppo-r11-beats-samsung-galaxy-s8-android-phone/&amp;psig=AOvVaw3RzipKO-ckcl7Lx7TizmPx&amp;ust=153212447478915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admin.southtexascollege.edu/grants/handbook.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hyperlink" Target="https://admin.southtexascollege.edu/grants/handbook.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https://admin.southtexascollege.edu/grants/handbook.html" TargetMode="External"/><Relationship Id="rId7"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7.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microsoft.com/office/2007/relationships/hdphoto" Target="../media/hdphoto13.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51.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6.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0.pn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40MrilqzcAhUDWqwKHdUOB-4QjRx6BAgBEAU&amp;url=https://www.techjuice.pk/oppo-r11-beats-samsung-galaxy-s8-android-phone/&amp;psig=AOvVaw3RzipKO-ckcl7Lx7TizmPx&amp;ust=153212447478915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finance.southtexascollege.edu/purchasing/receiving/procedures.html" TargetMode="External"/><Relationship Id="rId4" Type="http://schemas.microsoft.com/office/2007/relationships/hdphoto" Target="../media/hdphoto17.wdp"/></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4.png"/><Relationship Id="rId7" Type="http://schemas.openxmlformats.org/officeDocument/2006/relationships/image" Target="../media/image77.png"/><Relationship Id="rId12" Type="http://schemas.microsoft.com/office/2007/relationships/hdphoto" Target="../media/hdphoto20.wdp"/><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microsoft.com/office/2007/relationships/hdphoto" Target="../media/hdphoto19.wdp"/><Relationship Id="rId4" Type="http://schemas.openxmlformats.org/officeDocument/2006/relationships/hyperlink" Target="https://finance.southtexascollege.edu/businessoffice/travel.html" TargetMode="External"/><Relationship Id="rId9"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22.wdp"/></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hyperlink" Target="https://www.kisspng.com/png-clip-art-image-chart-vector-graphics-report-proper-6166928/preview.htm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hyperlink" Target="mailto:klyons_0202@southtexascollege.edu"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hyperlink" Target="mailto:isierra@southtexascollege.edu"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hyperlink" Target="https://admin.southtexascollege.edu/grants/index.ht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99.png"/><Relationship Id="rId4" Type="http://schemas.microsoft.com/office/2007/relationships/hdphoto" Target="../media/hdphoto23.wdp"/></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1.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3611" y="758952"/>
            <a:ext cx="8013031" cy="3566160"/>
          </a:xfrm>
        </p:spPr>
        <p:txBody>
          <a:bodyPr>
            <a:noAutofit/>
          </a:bodyPr>
          <a:lstStyle/>
          <a:p>
            <a:pPr algn="ctr"/>
            <a:r>
              <a:rPr lang="en-US" sz="7000" dirty="0">
                <a:latin typeface="Times New Roman"/>
                <a:cs typeface="Times New Roman"/>
              </a:rPr>
              <a:t>Grant Management Training 2019</a:t>
            </a:r>
            <a:endParaRPr lang="en-US" sz="7000" dirty="0"/>
          </a:p>
        </p:txBody>
      </p:sp>
      <p:sp>
        <p:nvSpPr>
          <p:cNvPr id="3" name="Subtitle 2"/>
          <p:cNvSpPr>
            <a:spLocks noGrp="1"/>
          </p:cNvSpPr>
          <p:nvPr>
            <p:ph type="subTitle" idx="1"/>
          </p:nvPr>
        </p:nvSpPr>
        <p:spPr/>
        <p:txBody>
          <a:bodyPr/>
          <a:lstStyle/>
          <a:p>
            <a:r>
              <a:rPr lang="en-US" dirty="0"/>
              <a:t>Grant Development, Management and Compliance</a:t>
            </a:r>
          </a:p>
        </p:txBody>
      </p:sp>
      <p:sp>
        <p:nvSpPr>
          <p:cNvPr id="4" name="Slide Number Placeholder 3">
            <a:extLst>
              <a:ext uri="{FF2B5EF4-FFF2-40B4-BE49-F238E27FC236}">
                <a16:creationId xmlns:a16="http://schemas.microsoft.com/office/drawing/2014/main" id="{6AE77A45-F4CD-407A-A218-EE4F011B54B0}"/>
              </a:ext>
            </a:extLst>
          </p:cNvPr>
          <p:cNvSpPr>
            <a:spLocks noGrp="1"/>
          </p:cNvSpPr>
          <p:nvPr>
            <p:ph type="sldNum" sz="quarter" idx="12"/>
          </p:nvPr>
        </p:nvSpPr>
        <p:spPr/>
        <p:txBody>
          <a:bodyPr/>
          <a:lstStyle/>
          <a:p>
            <a:fld id="{596ABBDB-6FAD-4D69-931F-56C64217C7B9}" type="slidenum">
              <a:rPr lang="en-US" smtClean="0"/>
              <a:pPr/>
              <a:t>1</a:t>
            </a:fld>
            <a:endParaRPr lang="en-US"/>
          </a:p>
        </p:txBody>
      </p:sp>
    </p:spTree>
    <p:extLst>
      <p:ext uri="{BB962C8B-B14F-4D97-AF65-F5344CB8AC3E}">
        <p14:creationId xmlns:p14="http://schemas.microsoft.com/office/powerpoint/2010/main" val="182406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GDMC Training Goals</a:t>
            </a:r>
          </a:p>
        </p:txBody>
      </p:sp>
      <p:sp>
        <p:nvSpPr>
          <p:cNvPr id="3" name="Content Placeholder 2"/>
          <p:cNvSpPr>
            <a:spLocks noGrp="1"/>
          </p:cNvSpPr>
          <p:nvPr>
            <p:ph idx="1"/>
          </p:nvPr>
        </p:nvSpPr>
        <p:spPr>
          <a:xfrm>
            <a:off x="822959" y="1845733"/>
            <a:ext cx="4225291" cy="4499351"/>
          </a:xfrm>
          <a:noFill/>
        </p:spPr>
        <p:txBody>
          <a:bodyPr vert="horz" lIns="0" tIns="45720" rIns="0" bIns="45720" rtlCol="0" anchor="t">
            <a:normAutofit fontScale="92500" lnSpcReduction="20000"/>
          </a:bodyPr>
          <a:lstStyle/>
          <a:p>
            <a:pPr marL="365760" indent="-365760">
              <a:spcAft>
                <a:spcPts val="2400"/>
              </a:spcAft>
              <a:buFont typeface="Wingdings" panose="05000000000000000000" pitchFamily="2" charset="2"/>
              <a:buChar char="v"/>
            </a:pPr>
            <a:r>
              <a:rPr lang="en-US" dirty="0">
                <a:solidFill>
                  <a:srgbClr val="000000"/>
                </a:solidFill>
                <a:latin typeface="Bell MT"/>
              </a:rPr>
              <a:t>Participants will gain a better understanding for grant consideration</a:t>
            </a:r>
          </a:p>
          <a:p>
            <a:pPr marL="365760" indent="-365760">
              <a:spcAft>
                <a:spcPts val="2400"/>
              </a:spcAft>
              <a:buFont typeface="Wingdings" panose="05000000000000000000" pitchFamily="2" charset="2"/>
              <a:buChar char="v"/>
            </a:pPr>
            <a:r>
              <a:rPr lang="en-US" dirty="0">
                <a:solidFill>
                  <a:srgbClr val="000000"/>
                </a:solidFill>
                <a:latin typeface="Bell MT"/>
              </a:rPr>
              <a:t>Principal Investigators will gain a better understanding of the post-award process</a:t>
            </a:r>
          </a:p>
          <a:p>
            <a:pPr marL="365760" indent="-365760">
              <a:spcAft>
                <a:spcPts val="2400"/>
              </a:spcAft>
              <a:buFont typeface="Wingdings" panose="05000000000000000000" pitchFamily="2" charset="2"/>
              <a:buChar char="v"/>
            </a:pPr>
            <a:r>
              <a:rPr lang="en-US" dirty="0">
                <a:solidFill>
                  <a:srgbClr val="000000"/>
                </a:solidFill>
                <a:latin typeface="Bell MT"/>
              </a:rPr>
              <a:t>Financial Managers will gain a better understanding of how to support the Principal Investigators and grant activity with specific emphasis on fiscal management </a:t>
            </a:r>
          </a:p>
          <a:p>
            <a:pPr marL="365760" indent="-365760">
              <a:spcAft>
                <a:spcPts val="2400"/>
              </a:spcAft>
              <a:buFont typeface="Wingdings" panose="05000000000000000000" pitchFamily="2" charset="2"/>
              <a:buChar char="v"/>
            </a:pPr>
            <a:r>
              <a:rPr lang="en-US" dirty="0">
                <a:solidFill>
                  <a:srgbClr val="000000"/>
                </a:solidFill>
                <a:latin typeface="Bell MT"/>
              </a:rPr>
              <a:t>Support staff will gain a better understanding on processes related to grant activity </a:t>
            </a:r>
          </a:p>
          <a:p>
            <a:pPr marL="0" indent="0">
              <a:buNone/>
            </a:pPr>
            <a:endParaRPr lang="en-US" dirty="0"/>
          </a:p>
        </p:txBody>
      </p:sp>
      <p:pic>
        <p:nvPicPr>
          <p:cNvPr id="5122" name="Picture 2">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0585" y="2205310"/>
            <a:ext cx="3463798" cy="296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842078C-20DD-4E5F-B217-08B18BE94BEB}"/>
              </a:ext>
            </a:extLst>
          </p:cNvPr>
          <p:cNvSpPr>
            <a:spLocks noGrp="1"/>
          </p:cNvSpPr>
          <p:nvPr>
            <p:ph type="sldNum" sz="quarter" idx="12"/>
          </p:nvPr>
        </p:nvSpPr>
        <p:spPr/>
        <p:txBody>
          <a:bodyPr/>
          <a:lstStyle/>
          <a:p>
            <a:fld id="{596ABBDB-6FAD-4D69-931F-56C64217C7B9}" type="slidenum">
              <a:rPr lang="en-US" smtClean="0"/>
              <a:pPr/>
              <a:t>10</a:t>
            </a:fld>
            <a:endParaRPr lang="en-US"/>
          </a:p>
        </p:txBody>
      </p:sp>
    </p:spTree>
    <p:extLst>
      <p:ext uri="{BB962C8B-B14F-4D97-AF65-F5344CB8AC3E}">
        <p14:creationId xmlns:p14="http://schemas.microsoft.com/office/powerpoint/2010/main" val="429102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C183D7F6-B498-43B3-948B-1728B52AA6E4}">
                <adec:decorative xmlns:adec="http://schemas.microsoft.com/office/drawing/2017/decorative" val="1"/>
              </a:ext>
            </a:extLst>
          </p:cNvPr>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22054" t="11078" r="22063" b="10768"/>
          <a:stretch/>
        </p:blipFill>
        <p:spPr>
          <a:xfrm>
            <a:off x="1" y="0"/>
            <a:ext cx="9144000" cy="6858000"/>
          </a:xfrm>
        </p:spPr>
      </p:pic>
      <p:sp>
        <p:nvSpPr>
          <p:cNvPr id="2" name="Slide Number Placeholder 1">
            <a:extLst>
              <a:ext uri="{FF2B5EF4-FFF2-40B4-BE49-F238E27FC236}">
                <a16:creationId xmlns:a16="http://schemas.microsoft.com/office/drawing/2014/main" id="{F5E8C400-A6C2-43B7-A064-94BEF0664784}"/>
              </a:ext>
            </a:extLst>
          </p:cNvPr>
          <p:cNvSpPr>
            <a:spLocks noGrp="1"/>
          </p:cNvSpPr>
          <p:nvPr>
            <p:ph type="sldNum" sz="quarter" idx="12"/>
          </p:nvPr>
        </p:nvSpPr>
        <p:spPr/>
        <p:txBody>
          <a:bodyPr/>
          <a:lstStyle/>
          <a:p>
            <a:fld id="{596ABBDB-6FAD-4D69-931F-56C64217C7B9}" type="slidenum">
              <a:rPr lang="en-US" smtClean="0"/>
              <a:pPr/>
              <a:t>11</a:t>
            </a:fld>
            <a:endParaRPr lang="en-US"/>
          </a:p>
        </p:txBody>
      </p:sp>
    </p:spTree>
    <p:extLst>
      <p:ext uri="{BB962C8B-B14F-4D97-AF65-F5344CB8AC3E}">
        <p14:creationId xmlns:p14="http://schemas.microsoft.com/office/powerpoint/2010/main" val="369122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760"/>
            <a:ext cx="9144000" cy="1450757"/>
          </a:xfrm>
        </p:spPr>
        <p:txBody>
          <a:bodyPr>
            <a:normAutofit/>
          </a:bodyPr>
          <a:lstStyle/>
          <a:p>
            <a:pPr algn="ctr"/>
            <a:r>
              <a:rPr lang="en-US" dirty="0">
                <a:solidFill>
                  <a:schemeClr val="tx1"/>
                </a:solidFill>
                <a:latin typeface="Times New Roman"/>
                <a:cs typeface="Times New Roman"/>
              </a:rPr>
              <a:t>Grant Compliance Support</a:t>
            </a:r>
          </a:p>
        </p:txBody>
      </p:sp>
      <p:sp>
        <p:nvSpPr>
          <p:cNvPr id="4" name="TextBox 3"/>
          <p:cNvSpPr txBox="1"/>
          <p:nvPr/>
        </p:nvSpPr>
        <p:spPr>
          <a:xfrm>
            <a:off x="1414585" y="1136997"/>
            <a:ext cx="6390508" cy="646331"/>
          </a:xfrm>
          <a:prstGeom prst="rect">
            <a:avLst/>
          </a:prstGeom>
          <a:noFill/>
        </p:spPr>
        <p:txBody>
          <a:bodyPr wrap="square" rtlCol="0">
            <a:spAutoFit/>
          </a:bodyPr>
          <a:lstStyle/>
          <a:p>
            <a:pPr algn="ctr"/>
            <a:r>
              <a:rPr lang="en-US" dirty="0">
                <a:solidFill>
                  <a:prstClr val="black"/>
                </a:solidFill>
              </a:rPr>
              <a:t>Assists with ensuring that implementation, management and monitoring are accomplished during the post-award process.</a:t>
            </a:r>
            <a:endParaRPr lang="en-US" i="1" dirty="0">
              <a:solidFill>
                <a:prstClr val="black"/>
              </a:solidFill>
            </a:endParaRPr>
          </a:p>
        </p:txBody>
      </p:sp>
      <p:pic>
        <p:nvPicPr>
          <p:cNvPr id="8" name="Content Placeholder 7">
            <a:extLs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2548" y="1783328"/>
            <a:ext cx="8946037" cy="4800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0D05A24F-AD2E-42FE-888C-B5ADF0D8423A}"/>
              </a:ext>
            </a:extLst>
          </p:cNvPr>
          <p:cNvSpPr>
            <a:spLocks noGrp="1"/>
          </p:cNvSpPr>
          <p:nvPr>
            <p:ph type="sldNum" sz="quarter" idx="12"/>
          </p:nvPr>
        </p:nvSpPr>
        <p:spPr/>
        <p:txBody>
          <a:bodyPr/>
          <a:lstStyle/>
          <a:p>
            <a:fld id="{596ABBDB-6FAD-4D69-931F-56C64217C7B9}" type="slidenum">
              <a:rPr lang="en-US" smtClean="0"/>
              <a:pPr/>
              <a:t>12</a:t>
            </a:fld>
            <a:endParaRPr lang="en-US"/>
          </a:p>
        </p:txBody>
      </p:sp>
    </p:spTree>
    <p:extLst>
      <p:ext uri="{BB962C8B-B14F-4D97-AF65-F5344CB8AC3E}">
        <p14:creationId xmlns:p14="http://schemas.microsoft.com/office/powerpoint/2010/main" val="869397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3405" y="5295900"/>
            <a:ext cx="923925" cy="971550"/>
          </a:xfrm>
          <a:prstGeom prst="rect">
            <a:avLst/>
          </a:prstGeom>
        </p:spPr>
      </p:pic>
      <p:sp>
        <p:nvSpPr>
          <p:cNvPr id="2" name="Title 1"/>
          <p:cNvSpPr>
            <a:spLocks noGrp="1"/>
          </p:cNvSpPr>
          <p:nvPr>
            <p:ph type="title"/>
          </p:nvPr>
        </p:nvSpPr>
        <p:spPr/>
        <p:txBody>
          <a:bodyPr/>
          <a:lstStyle/>
          <a:p>
            <a:pPr algn="ctr"/>
            <a:r>
              <a:rPr lang="en-US" dirty="0"/>
              <a:t>Prepare and Set‐Up Fund and Account Forms</a:t>
            </a:r>
          </a:p>
        </p:txBody>
      </p:sp>
      <p:sp>
        <p:nvSpPr>
          <p:cNvPr id="4" name="Content Placeholder 3"/>
          <p:cNvSpPr>
            <a:spLocks noGrp="1"/>
          </p:cNvSpPr>
          <p:nvPr>
            <p:ph sz="half" idx="1"/>
          </p:nvPr>
        </p:nvSpPr>
        <p:spPr/>
        <p:txBody>
          <a:bodyPr/>
          <a:lstStyle/>
          <a:p>
            <a:pPr lvl="0">
              <a:buClr>
                <a:srgbClr val="1CADE4"/>
              </a:buClr>
            </a:pPr>
            <a:r>
              <a:rPr lang="en-US" dirty="0">
                <a:solidFill>
                  <a:prstClr val="black">
                    <a:lumMod val="75000"/>
                    <a:lumOff val="25000"/>
                  </a:prstClr>
                </a:solidFill>
              </a:rPr>
              <a:t>Department will work with GDMC to fill out the forms:</a:t>
            </a:r>
          </a:p>
          <a:p>
            <a:pPr lvl="0">
              <a:buClr>
                <a:srgbClr val="1CADE4"/>
              </a:buClr>
              <a:buFont typeface="Wingdings" panose="05000000000000000000" pitchFamily="2" charset="2"/>
              <a:buChar char="v"/>
            </a:pPr>
            <a:r>
              <a:rPr lang="en-US" dirty="0">
                <a:solidFill>
                  <a:prstClr val="black">
                    <a:lumMod val="75000"/>
                    <a:lumOff val="25000"/>
                  </a:prstClr>
                </a:solidFill>
              </a:rPr>
              <a:t>Request to Set-up a New Grant Fund BO-4201</a:t>
            </a:r>
          </a:p>
          <a:p>
            <a:pPr lvl="1">
              <a:buClr>
                <a:srgbClr val="1CADE4"/>
              </a:buClr>
              <a:buFont typeface="Wingdings" panose="05000000000000000000" pitchFamily="2" charset="2"/>
              <a:buChar char="v"/>
            </a:pPr>
            <a:r>
              <a:rPr lang="en-US" dirty="0">
                <a:solidFill>
                  <a:prstClr val="black">
                    <a:lumMod val="75000"/>
                    <a:lumOff val="25000"/>
                  </a:prstClr>
                </a:solidFill>
              </a:rPr>
              <a:t>Set-up a Fund in BANNER</a:t>
            </a:r>
          </a:p>
          <a:p>
            <a:pPr lvl="0">
              <a:buClr>
                <a:srgbClr val="1CADE4"/>
              </a:buClr>
              <a:buFont typeface="Wingdings" panose="05000000000000000000" pitchFamily="2" charset="2"/>
              <a:buChar char="v"/>
            </a:pPr>
            <a:r>
              <a:rPr lang="en-US" dirty="0">
                <a:solidFill>
                  <a:prstClr val="black">
                    <a:lumMod val="75000"/>
                    <a:lumOff val="25000"/>
                  </a:prstClr>
                </a:solidFill>
              </a:rPr>
              <a:t>Request for Grant Budget, BO-4200</a:t>
            </a:r>
          </a:p>
          <a:p>
            <a:pPr lvl="1">
              <a:buClr>
                <a:srgbClr val="1CADE4"/>
              </a:buClr>
              <a:buFont typeface="Wingdings" panose="05000000000000000000" pitchFamily="2" charset="2"/>
              <a:buChar char="v"/>
            </a:pPr>
            <a:r>
              <a:rPr lang="en-US" dirty="0">
                <a:solidFill>
                  <a:prstClr val="black">
                    <a:lumMod val="75000"/>
                    <a:lumOff val="25000"/>
                  </a:prstClr>
                </a:solidFill>
              </a:rPr>
              <a:t>Set-up a budget in BANNER</a:t>
            </a:r>
          </a:p>
          <a:p>
            <a:pPr lvl="1">
              <a:buClr>
                <a:srgbClr val="1CADE4"/>
              </a:buClr>
              <a:buFont typeface="Wingdings" panose="05000000000000000000" pitchFamily="2" charset="2"/>
              <a:buChar char="v"/>
            </a:pPr>
            <a:r>
              <a:rPr lang="en-US" dirty="0">
                <a:solidFill>
                  <a:prstClr val="black">
                    <a:lumMod val="75000"/>
                    <a:lumOff val="25000"/>
                  </a:prstClr>
                </a:solidFill>
              </a:rPr>
              <a:t>Specified Account pools</a:t>
            </a:r>
          </a:p>
          <a:p>
            <a:pPr lvl="1">
              <a:buClr>
                <a:srgbClr val="1CADE4"/>
              </a:buClr>
              <a:buFont typeface="Wingdings" panose="05000000000000000000" pitchFamily="2" charset="2"/>
              <a:buChar char="v"/>
            </a:pPr>
            <a:r>
              <a:rPr lang="en-US" dirty="0">
                <a:solidFill>
                  <a:prstClr val="black">
                    <a:lumMod val="75000"/>
                    <a:lumOff val="25000"/>
                  </a:prstClr>
                </a:solidFill>
              </a:rPr>
              <a:t>Financial Manager will gain BANNER Access</a:t>
            </a:r>
          </a:p>
          <a:p>
            <a:endParaRPr lang="en-US" dirty="0"/>
          </a:p>
        </p:txBody>
      </p:sp>
      <p:pic>
        <p:nvPicPr>
          <p:cNvPr id="12" name="Content Placeholder 11">
            <a:extLst>
              <a:ext uri="{C183D7F6-B498-43B3-948B-1728B52AA6E4}">
                <adec:decorative xmlns:adec="http://schemas.microsoft.com/office/drawing/2017/decorative" val="1"/>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3629025" y="122705"/>
            <a:ext cx="5257800" cy="6804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144" y="68918"/>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CD4D83C8-8D2C-4DE7-A536-35336821941B}"/>
              </a:ext>
            </a:extLst>
          </p:cNvPr>
          <p:cNvSpPr>
            <a:spLocks noGrp="1"/>
          </p:cNvSpPr>
          <p:nvPr>
            <p:ph type="sldNum" sz="quarter" idx="12"/>
          </p:nvPr>
        </p:nvSpPr>
        <p:spPr/>
        <p:txBody>
          <a:bodyPr/>
          <a:lstStyle/>
          <a:p>
            <a:fld id="{596ABBDB-6FAD-4D69-931F-56C64217C7B9}" type="slidenum">
              <a:rPr lang="en-US" smtClean="0"/>
              <a:pPr/>
              <a:t>13</a:t>
            </a:fld>
            <a:endParaRPr lang="en-US"/>
          </a:p>
        </p:txBody>
      </p:sp>
    </p:spTree>
    <p:extLst>
      <p:ext uri="{BB962C8B-B14F-4D97-AF65-F5344CB8AC3E}">
        <p14:creationId xmlns:p14="http://schemas.microsoft.com/office/powerpoint/2010/main" val="24171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3D23-0C9C-413E-B225-810D046934B9}"/>
              </a:ext>
            </a:extLst>
          </p:cNvPr>
          <p:cNvSpPr>
            <a:spLocks noGrp="1"/>
          </p:cNvSpPr>
          <p:nvPr>
            <p:ph type="title"/>
          </p:nvPr>
        </p:nvSpPr>
        <p:spPr>
          <a:xfrm>
            <a:off x="762000" y="412114"/>
            <a:ext cx="8060055" cy="1333501"/>
          </a:xfrm>
        </p:spPr>
        <p:txBody>
          <a:bodyPr>
            <a:normAutofit fontScale="90000"/>
          </a:bodyPr>
          <a:lstStyle/>
          <a:p>
            <a:pPr marL="91440" indent="-91440">
              <a:lnSpc>
                <a:spcPct val="90000"/>
              </a:lnSpc>
              <a:spcBef>
                <a:spcPts val="1200"/>
              </a:spcBef>
              <a:spcAft>
                <a:spcPts val="200"/>
              </a:spcAft>
              <a:buClr>
                <a:srgbClr val="1CADE4"/>
              </a:buClr>
              <a:buSzPct val="100000"/>
              <a:buFont typeface="Calibri" panose="020F0502020204030204" pitchFamily="34" charset="0"/>
              <a:buChar char=" "/>
            </a:pPr>
            <a:br>
              <a:rPr lang="en-US" sz="5000" dirty="0"/>
            </a:br>
            <a:br>
              <a:rPr lang="en-US" sz="5000" dirty="0"/>
            </a:br>
            <a:r>
              <a:rPr lang="en-US" sz="5000" dirty="0"/>
              <a:t>Cost Sharing Types</a:t>
            </a:r>
            <a:endParaRPr lang="en-US" sz="2000" dirty="0"/>
          </a:p>
        </p:txBody>
      </p:sp>
      <p:sp>
        <p:nvSpPr>
          <p:cNvPr id="3" name="Content Placeholder 2">
            <a:extLst>
              <a:ext uri="{FF2B5EF4-FFF2-40B4-BE49-F238E27FC236}">
                <a16:creationId xmlns:a16="http://schemas.microsoft.com/office/drawing/2014/main" id="{A5BDAA31-8B89-4265-8A12-75013A3785EE}"/>
              </a:ext>
            </a:extLst>
          </p:cNvPr>
          <p:cNvSpPr>
            <a:spLocks noGrp="1"/>
          </p:cNvSpPr>
          <p:nvPr>
            <p:ph sz="half" idx="1"/>
          </p:nvPr>
        </p:nvSpPr>
        <p:spPr>
          <a:xfrm>
            <a:off x="883920" y="1809750"/>
            <a:ext cx="4937760" cy="4580890"/>
          </a:xfrm>
        </p:spPr>
        <p:txBody>
          <a:bodyPr>
            <a:normAutofit/>
          </a:bodyPr>
          <a:lstStyle/>
          <a:p>
            <a:pPr marL="0" indent="0">
              <a:buNone/>
            </a:pPr>
            <a:endParaRPr lang="en-US" dirty="0"/>
          </a:p>
          <a:p>
            <a:pPr lvl="1">
              <a:buFont typeface="Wingdings" panose="05000000000000000000" pitchFamily="2" charset="2"/>
              <a:buChar char="v"/>
            </a:pPr>
            <a:endParaRPr lang="en-US" b="1" dirty="0"/>
          </a:p>
          <a:p>
            <a:pPr lvl="1">
              <a:buFont typeface="Wingdings" panose="05000000000000000000" pitchFamily="2" charset="2"/>
              <a:buChar char="v"/>
            </a:pPr>
            <a:endParaRPr lang="en-US" b="1" dirty="0"/>
          </a:p>
          <a:p>
            <a:pPr lvl="1">
              <a:buFont typeface="Wingdings" panose="05000000000000000000" pitchFamily="2" charset="2"/>
              <a:buChar char="v"/>
            </a:pPr>
            <a:endParaRPr lang="en-US" sz="600" b="1" dirty="0"/>
          </a:p>
          <a:p>
            <a:pPr lvl="1">
              <a:buFont typeface="Wingdings" panose="05000000000000000000" pitchFamily="2" charset="2"/>
              <a:buChar char="v"/>
            </a:pPr>
            <a:r>
              <a:rPr lang="en-US" b="1" dirty="0"/>
              <a:t>Matching</a:t>
            </a:r>
            <a:r>
              <a:rPr lang="en-US" dirty="0"/>
              <a:t> funds are set to be paid in a designated amount to the project available from other sources. </a:t>
            </a:r>
          </a:p>
          <a:p>
            <a:pPr lvl="1">
              <a:buFont typeface="Wingdings" panose="05000000000000000000" pitchFamily="2" charset="2"/>
              <a:buChar char="v"/>
            </a:pPr>
            <a:r>
              <a:rPr lang="en-US" b="1" dirty="0"/>
              <a:t>In-Kind</a:t>
            </a:r>
            <a:r>
              <a:rPr lang="en-US" dirty="0"/>
              <a:t> support is when the support comes from available resources by the applicant. </a:t>
            </a:r>
          </a:p>
          <a:p>
            <a:pPr lvl="1">
              <a:buFont typeface="Wingdings" panose="05000000000000000000" pitchFamily="2" charset="2"/>
              <a:buChar char="v"/>
            </a:pPr>
            <a:r>
              <a:rPr lang="en-US" b="1" dirty="0"/>
              <a:t>Leverage</a:t>
            </a:r>
            <a:r>
              <a:rPr lang="en-US" dirty="0"/>
              <a:t>: support from available resources by an entity outside of the applicant.</a:t>
            </a:r>
          </a:p>
          <a:p>
            <a:pPr marL="0" indent="0">
              <a:buNone/>
            </a:pPr>
            <a:endParaRPr lang="en-US" dirty="0"/>
          </a:p>
        </p:txBody>
      </p:sp>
      <p:pic>
        <p:nvPicPr>
          <p:cNvPr id="6" name="Picture 5" descr="stc logo">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86737" y="5310187"/>
            <a:ext cx="885825" cy="962025"/>
          </a:xfrm>
          <a:prstGeom prst="rect">
            <a:avLst/>
          </a:prstGeom>
        </p:spPr>
      </p:pic>
      <p:pic>
        <p:nvPicPr>
          <p:cNvPr id="11" name="Content Placeholder 10">
            <a:extLst>
              <a:ext uri="{C183D7F6-B498-43B3-948B-1728B52AA6E4}">
                <adec:decorative xmlns:adec="http://schemas.microsoft.com/office/drawing/2017/decorative" val="1"/>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919626" y="3077310"/>
            <a:ext cx="2902429" cy="1717575"/>
          </a:xfrm>
          <a:prstGeom prst="rect">
            <a:avLst/>
          </a:prstGeom>
        </p:spPr>
      </p:pic>
      <p:sp>
        <p:nvSpPr>
          <p:cNvPr id="7" name="Content Placeholder 2">
            <a:extLst>
              <a:ext uri="{FF2B5EF4-FFF2-40B4-BE49-F238E27FC236}">
                <a16:creationId xmlns:a16="http://schemas.microsoft.com/office/drawing/2014/main" id="{DC6FDA54-4D89-47E6-9C1C-AA51B973DE1B}"/>
              </a:ext>
            </a:extLst>
          </p:cNvPr>
          <p:cNvSpPr txBox="1">
            <a:spLocks/>
          </p:cNvSpPr>
          <p:nvPr/>
        </p:nvSpPr>
        <p:spPr>
          <a:xfrm>
            <a:off x="917814" y="1809750"/>
            <a:ext cx="7484506" cy="44624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Bell MT" panose="020205030603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Bell MT" panose="020205030603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When there is an intent to purchase something specific or fund specific personnel, etc. and share in the expense with the grantor. </a:t>
            </a:r>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None/>
            </a:pPr>
            <a:r>
              <a:rPr lang="en-US" i="1" dirty="0"/>
              <a:t>The terms cost sharing, in-kind, and matching are often used interchangeably, but sometimes slightly differ in meaning. </a:t>
            </a:r>
          </a:p>
        </p:txBody>
      </p:sp>
      <p:sp>
        <p:nvSpPr>
          <p:cNvPr id="12" name="Rounded Rectangle 11"/>
          <p:cNvSpPr/>
          <p:nvPr/>
        </p:nvSpPr>
        <p:spPr>
          <a:xfrm>
            <a:off x="6150137" y="3377753"/>
            <a:ext cx="667223" cy="188407"/>
          </a:xfrm>
          <a:prstGeom prst="round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rgbClr val="5A80F8"/>
                </a:solidFill>
              </a:rPr>
              <a:t>AWARD</a:t>
            </a:r>
            <a:endParaRPr lang="en-US" sz="1200" dirty="0">
              <a:solidFill>
                <a:srgbClr val="5A80F8"/>
              </a:solidFill>
            </a:endParaRPr>
          </a:p>
        </p:txBody>
      </p:sp>
      <p:sp>
        <p:nvSpPr>
          <p:cNvPr id="4" name="Slide Number Placeholder 3">
            <a:extLst>
              <a:ext uri="{FF2B5EF4-FFF2-40B4-BE49-F238E27FC236}">
                <a16:creationId xmlns:a16="http://schemas.microsoft.com/office/drawing/2014/main" id="{BA5A4BE1-14E6-4C8E-B8E3-BC5D2EEEBA1E}"/>
              </a:ext>
            </a:extLst>
          </p:cNvPr>
          <p:cNvSpPr>
            <a:spLocks noGrp="1"/>
          </p:cNvSpPr>
          <p:nvPr>
            <p:ph type="sldNum" sz="quarter" idx="12"/>
          </p:nvPr>
        </p:nvSpPr>
        <p:spPr/>
        <p:txBody>
          <a:bodyPr/>
          <a:lstStyle/>
          <a:p>
            <a:fld id="{596ABBDB-6FAD-4D69-931F-56C64217C7B9}" type="slidenum">
              <a:rPr lang="en-US" smtClean="0"/>
              <a:pPr/>
              <a:t>14</a:t>
            </a:fld>
            <a:endParaRPr lang="en-US"/>
          </a:p>
        </p:txBody>
      </p:sp>
    </p:spTree>
    <p:extLst>
      <p:ext uri="{BB962C8B-B14F-4D97-AF65-F5344CB8AC3E}">
        <p14:creationId xmlns:p14="http://schemas.microsoft.com/office/powerpoint/2010/main" val="398935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3405" y="5295900"/>
            <a:ext cx="923925" cy="971550"/>
          </a:xfrm>
          <a:prstGeom prst="rect">
            <a:avLst/>
          </a:prstGeom>
        </p:spPr>
      </p:pic>
      <p:sp>
        <p:nvSpPr>
          <p:cNvPr id="2" name="Title 1"/>
          <p:cNvSpPr>
            <a:spLocks noGrp="1"/>
          </p:cNvSpPr>
          <p:nvPr>
            <p:ph type="title"/>
          </p:nvPr>
        </p:nvSpPr>
        <p:spPr/>
        <p:txBody>
          <a:bodyPr/>
          <a:lstStyle/>
          <a:p>
            <a:pPr algn="ctr"/>
            <a:r>
              <a:rPr lang="en-US" dirty="0"/>
              <a:t>Compile Approved Banner Access Forms</a:t>
            </a:r>
          </a:p>
        </p:txBody>
      </p:sp>
      <p:sp>
        <p:nvSpPr>
          <p:cNvPr id="4" name="Content Placeholder 3"/>
          <p:cNvSpPr>
            <a:spLocks noGrp="1"/>
          </p:cNvSpPr>
          <p:nvPr>
            <p:ph sz="half" idx="1"/>
          </p:nvPr>
        </p:nvSpPr>
        <p:spPr/>
        <p:txBody>
          <a:bodyPr>
            <a:normAutofit/>
          </a:bodyPr>
          <a:lstStyle/>
          <a:p>
            <a:pPr lvl="0">
              <a:buClr>
                <a:srgbClr val="1CADE4"/>
              </a:buClr>
              <a:buFont typeface="Wingdings" panose="05000000000000000000" pitchFamily="2" charset="2"/>
              <a:buChar char="v"/>
            </a:pPr>
            <a:r>
              <a:rPr lang="en-US" dirty="0">
                <a:solidFill>
                  <a:prstClr val="black">
                    <a:lumMod val="75000"/>
                    <a:lumOff val="25000"/>
                  </a:prstClr>
                </a:solidFill>
              </a:rPr>
              <a:t>Department will fill out form(s) and send to GDMC</a:t>
            </a:r>
          </a:p>
          <a:p>
            <a:pPr lvl="1">
              <a:buClr>
                <a:srgbClr val="1CADE4"/>
              </a:buClr>
              <a:buFont typeface="Wingdings" panose="05000000000000000000" pitchFamily="2" charset="2"/>
              <a:buChar char="v"/>
            </a:pPr>
            <a:r>
              <a:rPr lang="en-US" dirty="0">
                <a:solidFill>
                  <a:prstClr val="black">
                    <a:lumMod val="75000"/>
                    <a:lumOff val="25000"/>
                  </a:prstClr>
                </a:solidFill>
              </a:rPr>
              <a:t>Banner Finance Access Request Form, BO-7200</a:t>
            </a:r>
          </a:p>
          <a:p>
            <a:pPr lvl="1">
              <a:buClr>
                <a:srgbClr val="1CADE4"/>
              </a:buClr>
              <a:buFont typeface="Wingdings" panose="05000000000000000000" pitchFamily="2" charset="2"/>
              <a:buChar char="v"/>
            </a:pPr>
            <a:r>
              <a:rPr lang="en-US" dirty="0">
                <a:solidFill>
                  <a:prstClr val="black">
                    <a:lumMod val="75000"/>
                    <a:lumOff val="25000"/>
                  </a:prstClr>
                </a:solidFill>
              </a:rPr>
              <a:t>Principal Investigator will gain access to view</a:t>
            </a:r>
          </a:p>
          <a:p>
            <a:pPr lvl="1">
              <a:buClr>
                <a:srgbClr val="1CADE4"/>
              </a:buClr>
              <a:buFont typeface="Wingdings" panose="05000000000000000000" pitchFamily="2" charset="2"/>
              <a:buChar char="v"/>
            </a:pPr>
            <a:r>
              <a:rPr lang="en-US" dirty="0">
                <a:solidFill>
                  <a:prstClr val="black">
                    <a:lumMod val="75000"/>
                    <a:lumOff val="25000"/>
                  </a:prstClr>
                </a:solidFill>
              </a:rPr>
              <a:t>Support Staff for requisitioning access</a:t>
            </a:r>
          </a:p>
          <a:p>
            <a:pPr lvl="2">
              <a:buClr>
                <a:srgbClr val="1CADE4"/>
              </a:buClr>
              <a:buFont typeface="Wingdings" panose="05000000000000000000" pitchFamily="2" charset="2"/>
              <a:buChar char="v"/>
            </a:pPr>
            <a:r>
              <a:rPr lang="en-US" sz="1800" dirty="0">
                <a:solidFill>
                  <a:prstClr val="black">
                    <a:lumMod val="75000"/>
                    <a:lumOff val="25000"/>
                  </a:prstClr>
                </a:solidFill>
              </a:rPr>
              <a:t>Equipment</a:t>
            </a:r>
          </a:p>
          <a:p>
            <a:pPr lvl="2">
              <a:buClr>
                <a:srgbClr val="1CADE4"/>
              </a:buClr>
              <a:buFont typeface="Wingdings" panose="05000000000000000000" pitchFamily="2" charset="2"/>
              <a:buChar char="v"/>
            </a:pPr>
            <a:r>
              <a:rPr lang="en-US" sz="1800" dirty="0">
                <a:solidFill>
                  <a:prstClr val="black">
                    <a:lumMod val="75000"/>
                    <a:lumOff val="25000"/>
                  </a:prstClr>
                </a:solidFill>
              </a:rPr>
              <a:t>Supplies</a:t>
            </a:r>
          </a:p>
          <a:p>
            <a:pPr lvl="2">
              <a:buClr>
                <a:srgbClr val="1CADE4"/>
              </a:buClr>
              <a:buFont typeface="Wingdings" panose="05000000000000000000" pitchFamily="2" charset="2"/>
              <a:buChar char="v"/>
            </a:pPr>
            <a:r>
              <a:rPr lang="en-US" sz="1800" dirty="0">
                <a:solidFill>
                  <a:prstClr val="black">
                    <a:lumMod val="75000"/>
                    <a:lumOff val="25000"/>
                  </a:prstClr>
                </a:solidFill>
              </a:rPr>
              <a:t>Travel</a:t>
            </a:r>
          </a:p>
          <a:p>
            <a:endParaRPr lang="en-US" dirty="0"/>
          </a:p>
        </p:txBody>
      </p:sp>
      <p:pic>
        <p:nvPicPr>
          <p:cNvPr id="13" name="Content Placeholder 12">
            <a:extLst>
              <a:ext uri="{C183D7F6-B498-43B3-948B-1728B52AA6E4}">
                <adec:decorative xmlns:adec="http://schemas.microsoft.com/office/drawing/2017/decorative" val="1"/>
              </a:ext>
            </a:extLst>
          </p:cNvPr>
          <p:cNvPicPr>
            <a:picLocks noGrp="1" noChangeAspect="1"/>
          </p:cNvPicPr>
          <p:nvPr>
            <p:ph sz="half" idx="2"/>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4221481" y="215714"/>
            <a:ext cx="4895849" cy="6335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523F0279-8625-4B44-BAFD-8E0E1E272BB4}"/>
              </a:ext>
            </a:extLst>
          </p:cNvPr>
          <p:cNvSpPr>
            <a:spLocks noGrp="1"/>
          </p:cNvSpPr>
          <p:nvPr>
            <p:ph type="sldNum" sz="quarter" idx="12"/>
          </p:nvPr>
        </p:nvSpPr>
        <p:spPr/>
        <p:txBody>
          <a:bodyPr/>
          <a:lstStyle/>
          <a:p>
            <a:fld id="{596ABBDB-6FAD-4D69-931F-56C64217C7B9}" type="slidenum">
              <a:rPr lang="en-US" smtClean="0"/>
              <a:pPr/>
              <a:t>15</a:t>
            </a:fld>
            <a:endParaRPr lang="en-US"/>
          </a:p>
        </p:txBody>
      </p:sp>
    </p:spTree>
    <p:extLst>
      <p:ext uri="{BB962C8B-B14F-4D97-AF65-F5344CB8AC3E}">
        <p14:creationId xmlns:p14="http://schemas.microsoft.com/office/powerpoint/2010/main" val="27828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995441"/>
          </a:xfrm>
        </p:spPr>
        <p:txBody>
          <a:bodyPr>
            <a:noAutofit/>
          </a:bodyPr>
          <a:lstStyle/>
          <a:p>
            <a:pPr algn="ctr"/>
            <a:r>
              <a:rPr lang="en-US" dirty="0"/>
              <a:t>Grant Initiation Meeting</a:t>
            </a:r>
          </a:p>
        </p:txBody>
      </p:sp>
      <p:sp>
        <p:nvSpPr>
          <p:cNvPr id="3" name="Content Placeholder 2"/>
          <p:cNvSpPr>
            <a:spLocks noGrp="1"/>
          </p:cNvSpPr>
          <p:nvPr>
            <p:ph idx="1"/>
          </p:nvPr>
        </p:nvSpPr>
        <p:spPr>
          <a:xfrm>
            <a:off x="733083" y="1847037"/>
            <a:ext cx="3437466" cy="4447974"/>
          </a:xfrm>
        </p:spPr>
        <p:txBody>
          <a:bodyPr vert="horz" lIns="0" tIns="45720" rIns="0" bIns="45720" rtlCol="0" anchor="t">
            <a:normAutofit/>
          </a:bodyPr>
          <a:lstStyle/>
          <a:p>
            <a:pPr>
              <a:buFont typeface="Wingdings" panose="05000000000000000000" pitchFamily="2" charset="2"/>
              <a:buChar char="v"/>
            </a:pPr>
            <a:r>
              <a:rPr lang="en-US" dirty="0"/>
              <a:t>Project Goals and Objectives   </a:t>
            </a:r>
          </a:p>
          <a:p>
            <a:pPr>
              <a:buFont typeface="Wingdings" panose="05000000000000000000" pitchFamily="2" charset="2"/>
              <a:buChar char="v"/>
            </a:pPr>
            <a:r>
              <a:rPr lang="en-US" dirty="0"/>
              <a:t>Internal Owners: PI, FM, and support staff with BANNER Access</a:t>
            </a:r>
          </a:p>
          <a:p>
            <a:pPr>
              <a:buFont typeface="Wingdings" panose="05000000000000000000" pitchFamily="2" charset="2"/>
              <a:buChar char="v"/>
            </a:pPr>
            <a:r>
              <a:rPr lang="en-US" dirty="0"/>
              <a:t>Reporting </a:t>
            </a:r>
          </a:p>
          <a:p>
            <a:pPr marL="577850" lvl="1" indent="-285750">
              <a:buFont typeface="Wingdings" panose="05000000000000000000" pitchFamily="2" charset="2"/>
              <a:buChar char="v"/>
            </a:pPr>
            <a:r>
              <a:rPr lang="en-US" dirty="0"/>
              <a:t>Programmatic </a:t>
            </a:r>
          </a:p>
          <a:p>
            <a:pPr marL="577850" lvl="1" indent="-285750">
              <a:buFont typeface="Wingdings" panose="05000000000000000000" pitchFamily="2" charset="2"/>
              <a:buChar char="v"/>
            </a:pPr>
            <a:r>
              <a:rPr lang="en-US" dirty="0">
                <a:latin typeface="Bell MT"/>
              </a:rPr>
              <a:t>Fiscal </a:t>
            </a:r>
            <a:endParaRPr lang="en-US" dirty="0"/>
          </a:p>
          <a:p>
            <a:pPr>
              <a:buFont typeface="Wingdings" pitchFamily="34" charset="0"/>
              <a:buChar char="v"/>
            </a:pPr>
            <a:r>
              <a:rPr lang="en-US" dirty="0">
                <a:latin typeface="Bell MT"/>
              </a:rPr>
              <a:t>Risk Assessment</a:t>
            </a:r>
            <a:endParaRPr lang="en-US" dirty="0"/>
          </a:p>
          <a:p>
            <a:pPr marL="577850" lvl="1" indent="-285750">
              <a:buFont typeface="Wingdings" panose="05000000000000000000" pitchFamily="2" charset="2"/>
              <a:buChar char="v"/>
            </a:pPr>
            <a:endParaRPr lang="en-US" dirty="0"/>
          </a:p>
        </p:txBody>
      </p:sp>
      <p:sp>
        <p:nvSpPr>
          <p:cNvPr id="5" name="Content Placeholder 2"/>
          <p:cNvSpPr txBox="1">
            <a:spLocks/>
          </p:cNvSpPr>
          <p:nvPr/>
        </p:nvSpPr>
        <p:spPr>
          <a:xfrm>
            <a:off x="5376985" y="1845734"/>
            <a:ext cx="3305907" cy="4154312"/>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Bell MT" panose="020205030603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Bell MT" panose="020205030603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buFont typeface="Wingdings" panose="05000000000000000000" pitchFamily="2" charset="2"/>
              <a:buChar char="v"/>
            </a:pPr>
            <a:r>
              <a:rPr lang="en-US" dirty="0">
                <a:solidFill>
                  <a:prstClr val="black">
                    <a:lumMod val="75000"/>
                    <a:lumOff val="25000"/>
                  </a:prstClr>
                </a:solidFill>
              </a:rPr>
              <a:t> </a:t>
            </a:r>
            <a:r>
              <a:rPr lang="en-US" dirty="0"/>
              <a:t>Fiscal/Program </a:t>
            </a:r>
          </a:p>
          <a:p>
            <a:pPr marL="577850" lvl="1" indent="-285750">
              <a:buClr>
                <a:srgbClr val="1CADE4"/>
              </a:buClr>
              <a:buFont typeface="Wingdings" panose="05000000000000000000" pitchFamily="2" charset="2"/>
              <a:buChar char="v"/>
            </a:pPr>
            <a:r>
              <a:rPr lang="en-US" dirty="0"/>
              <a:t>Award Amount </a:t>
            </a:r>
          </a:p>
          <a:p>
            <a:pPr marL="577850" lvl="1" indent="-285750">
              <a:buClr>
                <a:srgbClr val="1CADE4"/>
              </a:buClr>
              <a:buFont typeface="Wingdings" panose="05000000000000000000" pitchFamily="2" charset="2"/>
              <a:buChar char="v"/>
            </a:pPr>
            <a:r>
              <a:rPr lang="en-US" dirty="0"/>
              <a:t>Budget Breakdown </a:t>
            </a:r>
          </a:p>
          <a:p>
            <a:pPr marL="577850" lvl="1" indent="-285750">
              <a:buClr>
                <a:srgbClr val="1CADE4"/>
              </a:buClr>
              <a:buFont typeface="Wingdings" panose="05000000000000000000" pitchFamily="2" charset="2"/>
              <a:buChar char="v"/>
            </a:pPr>
            <a:r>
              <a:rPr lang="en-US" dirty="0"/>
              <a:t>Deliverables</a:t>
            </a:r>
            <a:r>
              <a:rPr lang="en-US" dirty="0">
                <a:solidFill>
                  <a:prstClr val="black">
                    <a:lumMod val="75000"/>
                    <a:lumOff val="25000"/>
                  </a:prstClr>
                </a:solidFill>
              </a:rPr>
              <a:t> </a:t>
            </a:r>
          </a:p>
          <a:p>
            <a:pPr>
              <a:buClr>
                <a:srgbClr val="1CADE4"/>
              </a:buClr>
              <a:buFont typeface="Wingdings" panose="05000000000000000000" pitchFamily="2" charset="2"/>
              <a:buChar char="v"/>
            </a:pPr>
            <a:endParaRPr lang="en-US" dirty="0">
              <a:solidFill>
                <a:prstClr val="black">
                  <a:lumMod val="75000"/>
                  <a:lumOff val="25000"/>
                </a:prstClr>
              </a:solidFill>
            </a:endParaRPr>
          </a:p>
        </p:txBody>
      </p:sp>
      <p:pic>
        <p:nvPicPr>
          <p:cNvPr id="6" name="Picture 5" descr="See the source image"/>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60689" y="3306178"/>
            <a:ext cx="4832592" cy="2988833"/>
          </a:xfrm>
          <a:prstGeom prst="rect">
            <a:avLst/>
          </a:prstGeom>
          <a:ln>
            <a:noFill/>
          </a:ln>
          <a:effectLst>
            <a:softEdge rad="112500"/>
          </a:effectLst>
        </p:spPr>
      </p:pic>
      <p:sp>
        <p:nvSpPr>
          <p:cNvPr id="7" name="Rectangle 6"/>
          <p:cNvSpPr/>
          <p:nvPr/>
        </p:nvSpPr>
        <p:spPr>
          <a:xfrm>
            <a:off x="1449379" y="1075357"/>
            <a:ext cx="6322877" cy="646331"/>
          </a:xfrm>
          <a:prstGeom prst="rect">
            <a:avLst/>
          </a:prstGeom>
        </p:spPr>
        <p:txBody>
          <a:bodyPr wrap="square">
            <a:spAutoFit/>
          </a:bodyPr>
          <a:lstStyle/>
          <a:p>
            <a:pPr algn="ctr"/>
            <a:r>
              <a:rPr lang="en-US" i="1" dirty="0">
                <a:solidFill>
                  <a:prstClr val="black"/>
                </a:solidFill>
              </a:rPr>
              <a:t>Ensures everyone has a clear understanding of the grant requirements and to process the forms for fund set-up.</a:t>
            </a:r>
          </a:p>
        </p:txBody>
      </p:sp>
      <p:sp>
        <p:nvSpPr>
          <p:cNvPr id="4" name="Slide Number Placeholder 3">
            <a:extLst>
              <a:ext uri="{FF2B5EF4-FFF2-40B4-BE49-F238E27FC236}">
                <a16:creationId xmlns:a16="http://schemas.microsoft.com/office/drawing/2014/main" id="{E22152F5-A346-45DD-B9AB-C5DDB86E8349}"/>
              </a:ext>
            </a:extLst>
          </p:cNvPr>
          <p:cNvSpPr>
            <a:spLocks noGrp="1"/>
          </p:cNvSpPr>
          <p:nvPr>
            <p:ph type="sldNum" sz="quarter" idx="12"/>
          </p:nvPr>
        </p:nvSpPr>
        <p:spPr/>
        <p:txBody>
          <a:bodyPr/>
          <a:lstStyle/>
          <a:p>
            <a:fld id="{596ABBDB-6FAD-4D69-931F-56C64217C7B9}" type="slidenum">
              <a:rPr lang="en-US" smtClean="0"/>
              <a:pPr/>
              <a:t>16</a:t>
            </a:fld>
            <a:endParaRPr lang="en-US"/>
          </a:p>
        </p:txBody>
      </p:sp>
    </p:spTree>
    <p:extLst>
      <p:ext uri="{BB962C8B-B14F-4D97-AF65-F5344CB8AC3E}">
        <p14:creationId xmlns:p14="http://schemas.microsoft.com/office/powerpoint/2010/main" val="426845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e the source image"/>
          <p:cNvPicPr/>
          <p:nvPr/>
        </p:nvPicPr>
        <p:blipFill rotWithShape="1">
          <a:blip r:embed="rId3" cstate="email">
            <a:extLst>
              <a:ext uri="{28A0092B-C50C-407E-A947-70E740481C1C}">
                <a14:useLocalDpi xmlns:a14="http://schemas.microsoft.com/office/drawing/2010/main"/>
              </a:ext>
            </a:extLst>
          </a:blip>
          <a:srcRect/>
          <a:stretch/>
        </p:blipFill>
        <p:spPr bwMode="auto">
          <a:xfrm>
            <a:off x="2743426" y="4392891"/>
            <a:ext cx="3318009" cy="1921360"/>
          </a:xfrm>
          <a:prstGeom prst="rect">
            <a:avLst/>
          </a:prstGeom>
          <a:noFill/>
          <a:ln>
            <a:noFill/>
          </a:ln>
        </p:spPr>
      </p:pic>
      <p:sp>
        <p:nvSpPr>
          <p:cNvPr id="2" name="Title 1"/>
          <p:cNvSpPr>
            <a:spLocks noGrp="1"/>
          </p:cNvSpPr>
          <p:nvPr>
            <p:ph type="title"/>
          </p:nvPr>
        </p:nvSpPr>
        <p:spPr>
          <a:xfrm>
            <a:off x="822960" y="286605"/>
            <a:ext cx="7543800" cy="816332"/>
          </a:xfrm>
        </p:spPr>
        <p:txBody>
          <a:bodyPr>
            <a:normAutofit/>
          </a:bodyPr>
          <a:lstStyle/>
          <a:p>
            <a:pPr algn="ctr"/>
            <a:r>
              <a:rPr lang="en-US" dirty="0">
                <a:solidFill>
                  <a:schemeClr val="tx1"/>
                </a:solidFill>
                <a:latin typeface="Times New Roman"/>
                <a:cs typeface="Times New Roman"/>
              </a:rPr>
              <a:t>Compliance Review Process</a:t>
            </a:r>
          </a:p>
        </p:txBody>
      </p:sp>
      <p:sp>
        <p:nvSpPr>
          <p:cNvPr id="3" name="Content Placeholder 2"/>
          <p:cNvSpPr>
            <a:spLocks noGrp="1"/>
          </p:cNvSpPr>
          <p:nvPr>
            <p:ph idx="1"/>
          </p:nvPr>
        </p:nvSpPr>
        <p:spPr>
          <a:xfrm>
            <a:off x="612742" y="1845734"/>
            <a:ext cx="8452107" cy="4023360"/>
          </a:xfrm>
        </p:spPr>
        <p:txBody>
          <a:bodyPr vert="horz" lIns="0" tIns="45720" rIns="0" bIns="45720" rtlCol="0" anchor="t">
            <a:normAutofit/>
          </a:bodyPr>
          <a:lstStyle/>
          <a:p>
            <a:pPr>
              <a:buFont typeface="Wingdings" panose="05000000000000000000" pitchFamily="2" charset="2"/>
              <a:buChar char="v"/>
            </a:pPr>
            <a:r>
              <a:rPr lang="en-US" dirty="0">
                <a:solidFill>
                  <a:schemeClr val="tx1"/>
                </a:solidFill>
                <a:latin typeface="Bell MT"/>
              </a:rPr>
              <a:t>Step 5. Status Review</a:t>
            </a:r>
          </a:p>
          <a:p>
            <a:pPr marL="2515870" lvl="8">
              <a:buFont typeface="Wingdings" panose="05000000000000000000" pitchFamily="2" charset="2"/>
              <a:buChar char="v"/>
            </a:pPr>
            <a:r>
              <a:rPr lang="en-US" sz="2000" dirty="0">
                <a:solidFill>
                  <a:schemeClr val="tx1"/>
                </a:solidFill>
                <a:latin typeface="Bell MT"/>
              </a:rPr>
              <a:t>Step 6. Comprehensive Review</a:t>
            </a:r>
          </a:p>
          <a:p>
            <a:pPr marL="4798695" lvl="8">
              <a:buFont typeface="Wingdings" panose="05000000000000000000" pitchFamily="2" charset="2"/>
              <a:buChar char="v"/>
            </a:pPr>
            <a:r>
              <a:rPr lang="en-US" sz="2000" dirty="0">
                <a:solidFill>
                  <a:schemeClr val="tx1"/>
                </a:solidFill>
                <a:latin typeface="Bell MT"/>
              </a:rPr>
              <a:t>Step 7. Close-out Review</a:t>
            </a:r>
          </a:p>
          <a:p>
            <a:pPr marL="4798695" lvl="8">
              <a:buFont typeface="Wingdings" panose="05000000000000000000" pitchFamily="2" charset="2"/>
              <a:buChar char="v"/>
            </a:pPr>
            <a:endParaRPr lang="en-US" sz="2000" dirty="0">
              <a:latin typeface="Bell MT" panose="02020503060305020303" pitchFamily="18" charset="0"/>
            </a:endParaRPr>
          </a:p>
          <a:p>
            <a:pPr marL="4798695" lvl="8">
              <a:buFont typeface="Wingdings" panose="05000000000000000000" pitchFamily="2" charset="2"/>
              <a:buChar char="v"/>
            </a:pPr>
            <a:endParaRPr lang="en-US" sz="2000" dirty="0">
              <a:latin typeface="Bell MT" panose="02020503060305020303" pitchFamily="18" charset="0"/>
            </a:endParaRPr>
          </a:p>
          <a:p>
            <a:pPr marL="4798695" lvl="8">
              <a:buFont typeface="Wingdings" panose="05000000000000000000" pitchFamily="2" charset="2"/>
              <a:buChar char="v"/>
            </a:pPr>
            <a:endParaRPr lang="en-US" sz="2000" dirty="0">
              <a:latin typeface="Bell MT" panose="02020503060305020303" pitchFamily="18" charset="0"/>
            </a:endParaRPr>
          </a:p>
          <a:p>
            <a:pPr marL="4798695" lvl="8">
              <a:buFont typeface="Wingdings" panose="05000000000000000000" pitchFamily="2" charset="2"/>
              <a:buChar char="v"/>
            </a:pPr>
            <a:endParaRPr lang="en-US" sz="2000" dirty="0">
              <a:latin typeface="Bell MT" panose="02020503060305020303" pitchFamily="18" charset="0"/>
            </a:endParaRPr>
          </a:p>
        </p:txBody>
      </p:sp>
      <p:sp>
        <p:nvSpPr>
          <p:cNvPr id="6" name="Rectangle 5"/>
          <p:cNvSpPr/>
          <p:nvPr/>
        </p:nvSpPr>
        <p:spPr>
          <a:xfrm>
            <a:off x="1046375" y="1074657"/>
            <a:ext cx="7202079" cy="647032"/>
          </a:xfrm>
          <a:prstGeom prst="rect">
            <a:avLst/>
          </a:prstGeom>
        </p:spPr>
        <p:txBody>
          <a:bodyPr wrap="square">
            <a:spAutoFit/>
          </a:bodyPr>
          <a:lstStyle/>
          <a:p>
            <a:pPr algn="ctr"/>
            <a:r>
              <a:rPr lang="en-US" i="1" dirty="0">
                <a:solidFill>
                  <a:schemeClr val="tx1">
                    <a:lumMod val="75000"/>
                    <a:lumOff val="25000"/>
                  </a:schemeClr>
                </a:solidFill>
              </a:rPr>
              <a:t>Supports the PI and FM in managing their grants effectively to meet grantor requirements and follow established institutional policies and procedures.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31" y="2887721"/>
            <a:ext cx="8985718" cy="1381125"/>
          </a:xfrm>
          <a:prstGeom prst="rect">
            <a:avLst/>
          </a:prstGeom>
        </p:spPr>
      </p:pic>
      <p:sp>
        <p:nvSpPr>
          <p:cNvPr id="5" name="Slide Number Placeholder 4">
            <a:extLst>
              <a:ext uri="{FF2B5EF4-FFF2-40B4-BE49-F238E27FC236}">
                <a16:creationId xmlns:a16="http://schemas.microsoft.com/office/drawing/2014/main" id="{6040AE7B-5B8E-4588-8D63-30DF0807FB56}"/>
              </a:ext>
            </a:extLst>
          </p:cNvPr>
          <p:cNvSpPr>
            <a:spLocks noGrp="1"/>
          </p:cNvSpPr>
          <p:nvPr>
            <p:ph type="sldNum" sz="quarter" idx="12"/>
          </p:nvPr>
        </p:nvSpPr>
        <p:spPr/>
        <p:txBody>
          <a:bodyPr/>
          <a:lstStyle/>
          <a:p>
            <a:fld id="{596ABBDB-6FAD-4D69-931F-56C64217C7B9}" type="slidenum">
              <a:rPr lang="en-US" smtClean="0"/>
              <a:pPr/>
              <a:t>17</a:t>
            </a:fld>
            <a:endParaRPr lang="en-US"/>
          </a:p>
        </p:txBody>
      </p:sp>
    </p:spTree>
    <p:extLst>
      <p:ext uri="{BB962C8B-B14F-4D97-AF65-F5344CB8AC3E}">
        <p14:creationId xmlns:p14="http://schemas.microsoft.com/office/powerpoint/2010/main" val="352419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CA46-97F7-407E-90B9-DD16134CCA31}"/>
              </a:ext>
            </a:extLst>
          </p:cNvPr>
          <p:cNvSpPr>
            <a:spLocks noGrp="1"/>
          </p:cNvSpPr>
          <p:nvPr>
            <p:ph type="title"/>
          </p:nvPr>
        </p:nvSpPr>
        <p:spPr/>
        <p:txBody>
          <a:bodyPr/>
          <a:lstStyle/>
          <a:p>
            <a:r>
              <a:rPr lang="en-US" dirty="0"/>
              <a:t>Other GC Functions</a:t>
            </a:r>
          </a:p>
        </p:txBody>
      </p:sp>
      <p:pic>
        <p:nvPicPr>
          <p:cNvPr id="4" name="Content Placeholder 7">
            <a:extLst>
              <a:ext uri="{FF2B5EF4-FFF2-40B4-BE49-F238E27FC236}">
                <a16:creationId xmlns:a16="http://schemas.microsoft.com/office/drawing/2014/main" id="{0C857773-5CF3-4F3A-97EE-D41214D73F47}"/>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341908" y="1915050"/>
            <a:ext cx="6966858" cy="1526650"/>
          </a:xfrm>
          <a:prstGeom prst="rect">
            <a:avLst/>
          </a:prstGeom>
        </p:spPr>
      </p:pic>
      <p:pic>
        <p:nvPicPr>
          <p:cNvPr id="5" name="Content Placeholder 7">
            <a:extLst>
              <a:ext uri="{FF2B5EF4-FFF2-40B4-BE49-F238E27FC236}">
                <a16:creationId xmlns:a16="http://schemas.microsoft.com/office/drawing/2014/main" id="{3087F173-5D5A-4C34-90C7-25BDC2E79EE2}"/>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2527587" y="3619389"/>
            <a:ext cx="6459924" cy="1465928"/>
          </a:xfrm>
          <a:prstGeom prst="rect">
            <a:avLst/>
          </a:prstGeom>
        </p:spPr>
      </p:pic>
      <p:sp>
        <p:nvSpPr>
          <p:cNvPr id="3" name="Slide Number Placeholder 2">
            <a:extLst>
              <a:ext uri="{FF2B5EF4-FFF2-40B4-BE49-F238E27FC236}">
                <a16:creationId xmlns:a16="http://schemas.microsoft.com/office/drawing/2014/main" id="{7671B924-37C6-476F-A500-BDCA84B814DB}"/>
              </a:ext>
            </a:extLst>
          </p:cNvPr>
          <p:cNvSpPr>
            <a:spLocks noGrp="1"/>
          </p:cNvSpPr>
          <p:nvPr>
            <p:ph type="sldNum" sz="quarter" idx="12"/>
          </p:nvPr>
        </p:nvSpPr>
        <p:spPr/>
        <p:txBody>
          <a:bodyPr/>
          <a:lstStyle/>
          <a:p>
            <a:fld id="{596ABBDB-6FAD-4D69-931F-56C64217C7B9}" type="slidenum">
              <a:rPr lang="en-US" smtClean="0"/>
              <a:pPr/>
              <a:t>18</a:t>
            </a:fld>
            <a:endParaRPr lang="en-US"/>
          </a:p>
        </p:txBody>
      </p:sp>
    </p:spTree>
    <p:extLst>
      <p:ext uri="{BB962C8B-B14F-4D97-AF65-F5344CB8AC3E}">
        <p14:creationId xmlns:p14="http://schemas.microsoft.com/office/powerpoint/2010/main" val="382216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latin typeface="Times New Roman"/>
                <a:cs typeface="Times New Roman"/>
              </a:rPr>
              <a:t>Grant Management Handbook</a:t>
            </a:r>
            <a:br>
              <a:rPr lang="en-US" sz="4000" dirty="0">
                <a:latin typeface="Times New Roman"/>
                <a:cs typeface="Times New Roman"/>
              </a:rPr>
            </a:br>
            <a:r>
              <a:rPr lang="en-US" sz="2200" dirty="0">
                <a:solidFill>
                  <a:srgbClr val="0070C0"/>
                </a:solidFill>
                <a:latin typeface="Bell MT"/>
                <a:hlinkClick r:id="rId3"/>
              </a:rPr>
              <a:t>https://admin.southtexascollege.edu/grants/handbook.html</a:t>
            </a:r>
            <a:br>
              <a:rPr lang="en-US" sz="2200" dirty="0"/>
            </a:br>
            <a:endParaRPr lang="en-US" sz="2200" dirty="0"/>
          </a:p>
        </p:txBody>
      </p:sp>
      <p:pic>
        <p:nvPicPr>
          <p:cNvPr id="3" name="Content Placeholder 2">
            <a:extLst>
              <a:ext uri="{C183D7F6-B498-43B3-948B-1728B52AA6E4}">
                <adec:decorative xmlns:adec="http://schemas.microsoft.com/office/drawing/2017/decorative" val="1"/>
              </a:ext>
            </a:extLst>
          </p:cNvPr>
          <p:cNvPicPr>
            <a:picLocks noGrp="1" noChangeAspect="1"/>
          </p:cNvPicPr>
          <p:nvPr>
            <p:ph idx="1"/>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822960" y="1537336"/>
            <a:ext cx="7543800" cy="49159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4" name="Slide Number Placeholder 3">
            <a:extLst>
              <a:ext uri="{FF2B5EF4-FFF2-40B4-BE49-F238E27FC236}">
                <a16:creationId xmlns:a16="http://schemas.microsoft.com/office/drawing/2014/main" id="{96AF8884-2A55-4631-AB5E-24B2A3248BF2}"/>
              </a:ext>
            </a:extLst>
          </p:cNvPr>
          <p:cNvSpPr>
            <a:spLocks noGrp="1"/>
          </p:cNvSpPr>
          <p:nvPr>
            <p:ph type="sldNum" sz="quarter" idx="12"/>
          </p:nvPr>
        </p:nvSpPr>
        <p:spPr/>
        <p:txBody>
          <a:bodyPr/>
          <a:lstStyle/>
          <a:p>
            <a:fld id="{596ABBDB-6FAD-4D69-931F-56C64217C7B9}" type="slidenum">
              <a:rPr lang="en-US" smtClean="0"/>
              <a:pPr/>
              <a:t>19</a:t>
            </a:fld>
            <a:endParaRPr lang="en-US"/>
          </a:p>
        </p:txBody>
      </p:sp>
    </p:spTree>
    <p:extLst>
      <p:ext uri="{BB962C8B-B14F-4D97-AF65-F5344CB8AC3E}">
        <p14:creationId xmlns:p14="http://schemas.microsoft.com/office/powerpoint/2010/main" val="137914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22960" y="1800093"/>
            <a:ext cx="7389862" cy="4467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730982">
            <a:off x="3838786" y="2886080"/>
            <a:ext cx="2070045" cy="2319719"/>
          </a:xfrm>
          <a:prstGeom prst="rect">
            <a:avLst/>
          </a:prstGeom>
          <a:gradFill>
            <a:gsLst>
              <a:gs pos="37000">
                <a:srgbClr val="3323AD"/>
              </a:gs>
              <a:gs pos="100000">
                <a:srgbClr val="5A80F8">
                  <a:alpha val="99000"/>
                </a:srgbClr>
              </a:gs>
            </a:gsLst>
            <a:lin ang="7200000" scaled="0"/>
          </a:gradFill>
        </p:spPr>
        <p:txBody>
          <a:bodyPr wrap="square">
            <a:spAutoFit/>
          </a:bodyPr>
          <a:lstStyle/>
          <a:p>
            <a:r>
              <a:rPr lang="en-US" sz="2400" dirty="0">
                <a:solidFill>
                  <a:schemeClr val="bg1"/>
                </a:solidFill>
              </a:rPr>
              <a:t>Go to </a:t>
            </a:r>
            <a:r>
              <a:rPr lang="en-US" sz="2400" b="1" u="sng" dirty="0">
                <a:solidFill>
                  <a:schemeClr val="bg1"/>
                </a:solidFill>
              </a:rPr>
              <a:t>PollEv.com/</a:t>
            </a:r>
          </a:p>
          <a:p>
            <a:r>
              <a:rPr lang="en-US" sz="2400" b="1" u="sng" dirty="0">
                <a:solidFill>
                  <a:schemeClr val="bg1"/>
                </a:solidFill>
              </a:rPr>
              <a:t>samanthaurie989</a:t>
            </a:r>
            <a:r>
              <a:rPr lang="en-US" sz="2400" dirty="0">
                <a:solidFill>
                  <a:schemeClr val="bg1"/>
                </a:solidFill>
              </a:rPr>
              <a:t>, and wait for the poll to be active. </a:t>
            </a:r>
          </a:p>
        </p:txBody>
      </p:sp>
      <p:sp>
        <p:nvSpPr>
          <p:cNvPr id="2" name="Title 1"/>
          <p:cNvSpPr>
            <a:spLocks noGrp="1"/>
          </p:cNvSpPr>
          <p:nvPr>
            <p:ph type="title"/>
          </p:nvPr>
        </p:nvSpPr>
        <p:spPr/>
        <p:txBody>
          <a:bodyPr/>
          <a:lstStyle/>
          <a:p>
            <a:r>
              <a:rPr lang="en-US" dirty="0"/>
              <a:t>Please take out your smart devices.</a:t>
            </a:r>
          </a:p>
        </p:txBody>
      </p:sp>
      <p:sp>
        <p:nvSpPr>
          <p:cNvPr id="3" name="Content Placeholder 2"/>
          <p:cNvSpPr>
            <a:spLocks noGrp="1"/>
          </p:cNvSpPr>
          <p:nvPr>
            <p:ph idx="1"/>
          </p:nvPr>
        </p:nvSpPr>
        <p:spPr>
          <a:xfrm>
            <a:off x="965574" y="1979802"/>
            <a:ext cx="1450456" cy="2582772"/>
          </a:xfrm>
          <a:solidFill>
            <a:schemeClr val="accent5">
              <a:lumMod val="60000"/>
              <a:lumOff val="40000"/>
              <a:alpha val="73000"/>
            </a:schemeClr>
          </a:solidFill>
          <a:effectLst>
            <a:softEdge rad="63500"/>
          </a:effectLst>
        </p:spPr>
        <p:txBody>
          <a:bodyPr vert="horz" lIns="0" tIns="45720" rIns="0" bIns="45720" rtlCol="0" anchor="t">
            <a:normAutofit fontScale="92500" lnSpcReduction="10000"/>
          </a:bodyPr>
          <a:lstStyle/>
          <a:p>
            <a:pPr marL="0" indent="0">
              <a:buNone/>
            </a:pPr>
            <a:r>
              <a:rPr lang="en-US" sz="3200" dirty="0">
                <a:solidFill>
                  <a:schemeClr val="bg1"/>
                </a:solidFill>
              </a:rPr>
              <a:t>Type in URL</a:t>
            </a:r>
          </a:p>
          <a:p>
            <a:pPr marL="0" indent="0">
              <a:buNone/>
            </a:pPr>
            <a:r>
              <a:rPr lang="en-US" sz="3200" dirty="0">
                <a:solidFill>
                  <a:schemeClr val="bg1"/>
                </a:solidFill>
              </a:rPr>
              <a:t>Ready…</a:t>
            </a:r>
            <a:endParaRPr lang="en-US" sz="1800" dirty="0">
              <a:solidFill>
                <a:schemeClr val="bg1"/>
              </a:solidFill>
            </a:endParaRPr>
          </a:p>
          <a:p>
            <a:pPr marL="0" indent="0">
              <a:buNone/>
            </a:pPr>
            <a:r>
              <a:rPr lang="en-US" sz="3200" dirty="0">
                <a:solidFill>
                  <a:schemeClr val="bg1"/>
                </a:solidFill>
              </a:rPr>
              <a:t>Set…</a:t>
            </a:r>
          </a:p>
          <a:p>
            <a:pPr marL="0" indent="0">
              <a:buNone/>
            </a:pPr>
            <a:r>
              <a:rPr lang="en-US" sz="3200" dirty="0">
                <a:solidFill>
                  <a:schemeClr val="bg1"/>
                </a:solidFill>
              </a:rPr>
              <a:t>Post</a:t>
            </a:r>
            <a:endParaRPr lang="en-US" sz="1800" dirty="0">
              <a:solidFill>
                <a:schemeClr val="bg1"/>
              </a:solidFill>
            </a:endParaRPr>
          </a:p>
        </p:txBody>
      </p:sp>
      <p:sp>
        <p:nvSpPr>
          <p:cNvPr id="6" name="Title 1">
            <a:extLst>
              <a:ext uri="{FF2B5EF4-FFF2-40B4-BE49-F238E27FC236}">
                <a16:creationId xmlns:a16="http://schemas.microsoft.com/office/drawing/2014/main" id="{71307F59-5696-4766-BCFA-E7D7D3857D91}"/>
              </a:ext>
            </a:extLst>
          </p:cNvPr>
          <p:cNvSpPr txBox="1">
            <a:spLocks/>
          </p:cNvSpPr>
          <p:nvPr/>
        </p:nvSpPr>
        <p:spPr>
          <a:xfrm>
            <a:off x="296091" y="5456256"/>
            <a:ext cx="8495211"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Times New Roman" panose="02020603050405020304" pitchFamily="18" charset="0"/>
                <a:ea typeface="+mj-ea"/>
                <a:cs typeface="Times New Roman" panose="02020603050405020304" pitchFamily="18" charset="0"/>
              </a:defRPr>
            </a:lvl1pPr>
          </a:lstStyle>
          <a:p>
            <a:pPr algn="ctr"/>
            <a:r>
              <a:rPr lang="en-US" sz="2800" dirty="0">
                <a:solidFill>
                  <a:schemeClr val="bg1"/>
                </a:solidFill>
                <a:latin typeface="Segoe UI Semibold" panose="020B0702040204020203" pitchFamily="34" charset="0"/>
                <a:cs typeface="Segoe UI Semibold" panose="020B0702040204020203" pitchFamily="34" charset="0"/>
              </a:rPr>
              <a:t>Or TEXT SAMANTHAURIE989 to 22333 to join.</a:t>
            </a:r>
          </a:p>
        </p:txBody>
      </p:sp>
      <p:sp>
        <p:nvSpPr>
          <p:cNvPr id="7" name="Slide Number Placeholder 6">
            <a:extLst>
              <a:ext uri="{FF2B5EF4-FFF2-40B4-BE49-F238E27FC236}">
                <a16:creationId xmlns:a16="http://schemas.microsoft.com/office/drawing/2014/main" id="{640A4D1E-F64D-47BF-A3AF-3DAEDE71980B}"/>
              </a:ext>
            </a:extLst>
          </p:cNvPr>
          <p:cNvSpPr>
            <a:spLocks noGrp="1"/>
          </p:cNvSpPr>
          <p:nvPr>
            <p:ph type="sldNum" sz="quarter" idx="12"/>
          </p:nvPr>
        </p:nvSpPr>
        <p:spPr/>
        <p:txBody>
          <a:bodyPr/>
          <a:lstStyle/>
          <a:p>
            <a:fld id="{596ABBDB-6FAD-4D69-931F-56C64217C7B9}" type="slidenum">
              <a:rPr lang="en-US" smtClean="0"/>
              <a:pPr/>
              <a:t>2</a:t>
            </a:fld>
            <a:endParaRPr lang="en-US"/>
          </a:p>
        </p:txBody>
      </p:sp>
    </p:spTree>
    <p:extLst>
      <p:ext uri="{BB962C8B-B14F-4D97-AF65-F5344CB8AC3E}">
        <p14:creationId xmlns:p14="http://schemas.microsoft.com/office/powerpoint/2010/main" val="405250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a:cs typeface="Times New Roman"/>
              </a:rPr>
              <a:t>First Steps When a Grant is Awarded</a:t>
            </a:r>
          </a:p>
        </p:txBody>
      </p:sp>
      <p:sp>
        <p:nvSpPr>
          <p:cNvPr id="10" name="Content Placeholder 9">
            <a:extLst>
              <a:ext uri="{FF2B5EF4-FFF2-40B4-BE49-F238E27FC236}">
                <a16:creationId xmlns:a16="http://schemas.microsoft.com/office/drawing/2014/main" id="{DC8B832E-DA17-457F-A671-83C6BB90DBDF}"/>
              </a:ext>
            </a:extLst>
          </p:cNvPr>
          <p:cNvSpPr>
            <a:spLocks noGrp="1"/>
          </p:cNvSpPr>
          <p:nvPr>
            <p:ph idx="1"/>
          </p:nvPr>
        </p:nvSpPr>
        <p:spPr>
          <a:xfrm>
            <a:off x="822959" y="1845733"/>
            <a:ext cx="7543801" cy="4404237"/>
          </a:xfrm>
        </p:spPr>
        <p:txBody>
          <a:bodyPr vert="horz" lIns="0" tIns="45720" rIns="0" bIns="45720" rtlCol="0" anchor="t">
            <a:normAutofit/>
          </a:bodyPr>
          <a:lstStyle/>
          <a:p>
            <a:pPr>
              <a:buFont typeface="Wingdings" panose="020F0502020204030204" pitchFamily="34" charset="0"/>
              <a:buChar char="v"/>
            </a:pPr>
            <a:r>
              <a:rPr lang="en-US" dirty="0">
                <a:latin typeface="Bell MT"/>
              </a:rPr>
              <a:t>Notice of Grant Award</a:t>
            </a:r>
          </a:p>
          <a:p>
            <a:pPr>
              <a:buFont typeface="Wingdings" panose="020F0502020204030204" pitchFamily="34" charset="0"/>
              <a:buChar char="v"/>
            </a:pPr>
            <a:endParaRPr lang="en-US" dirty="0">
              <a:latin typeface="Bell MT"/>
            </a:endParaRPr>
          </a:p>
          <a:p>
            <a:pPr>
              <a:lnSpc>
                <a:spcPct val="110000"/>
              </a:lnSpc>
              <a:spcBef>
                <a:spcPts val="0"/>
              </a:spcBef>
              <a:spcAft>
                <a:spcPts val="0"/>
              </a:spcAft>
              <a:buFont typeface="Wingdings" panose="020F0502020204030204" pitchFamily="34" charset="0"/>
              <a:buChar char="v"/>
            </a:pPr>
            <a:r>
              <a:rPr lang="en-US" dirty="0">
                <a:latin typeface="Bell MT"/>
              </a:rPr>
              <a:t>What does a Notice of Grant Award </a:t>
            </a:r>
          </a:p>
          <a:p>
            <a:pPr marL="0" indent="0">
              <a:lnSpc>
                <a:spcPct val="110000"/>
              </a:lnSpc>
              <a:spcBef>
                <a:spcPts val="0"/>
              </a:spcBef>
              <a:spcAft>
                <a:spcPts val="0"/>
              </a:spcAft>
              <a:buNone/>
            </a:pPr>
            <a:r>
              <a:rPr lang="en-US" dirty="0">
                <a:latin typeface="Bell MT"/>
              </a:rPr>
              <a:t>    include?</a:t>
            </a:r>
          </a:p>
          <a:p>
            <a:pPr>
              <a:buFont typeface="Wingdings" panose="020F0502020204030204" pitchFamily="34" charset="0"/>
              <a:buChar char="v"/>
            </a:pPr>
            <a:endParaRPr lang="en-US" dirty="0">
              <a:latin typeface="Bell MT"/>
            </a:endParaRPr>
          </a:p>
          <a:p>
            <a:pPr>
              <a:buFont typeface="Wingdings" panose="020F0502020204030204" pitchFamily="34" charset="0"/>
              <a:buChar char="v"/>
            </a:pPr>
            <a:r>
              <a:rPr lang="en-US" dirty="0">
                <a:latin typeface="Bell MT"/>
              </a:rPr>
              <a:t>Negotiations</a:t>
            </a:r>
          </a:p>
          <a:p>
            <a:pPr>
              <a:buFont typeface="Wingdings" panose="020F0502020204030204" pitchFamily="34" charset="0"/>
              <a:buChar char="v"/>
            </a:pPr>
            <a:endParaRPr lang="en-US" dirty="0">
              <a:latin typeface="Bell MT"/>
            </a:endParaRPr>
          </a:p>
          <a:p>
            <a:pPr>
              <a:buFont typeface="Wingdings" panose="020F0502020204030204" pitchFamily="34" charset="0"/>
              <a:buChar char="v"/>
            </a:pPr>
            <a:r>
              <a:rPr lang="en-US" dirty="0">
                <a:latin typeface="Bell MT"/>
              </a:rPr>
              <a:t>Board of Trustees Meeting </a:t>
            </a:r>
          </a:p>
          <a:p>
            <a:endParaRPr lang="en-US" sz="1800" dirty="0">
              <a:latin typeface="Bell MT"/>
            </a:endParaRPr>
          </a:p>
          <a:p>
            <a:pPr algn="ctr"/>
            <a:r>
              <a:rPr lang="en-US" dirty="0">
                <a:latin typeface="Bell MT"/>
                <a:hlinkClick r:id="rId3"/>
              </a:rPr>
              <a:t>https://admin.southtexascollege.edu/grants/handbook.html</a:t>
            </a:r>
            <a:endParaRPr lang="en-US" dirty="0">
              <a:latin typeface="Bell MT"/>
            </a:endParaRPr>
          </a:p>
        </p:txBody>
      </p:sp>
      <p:pic>
        <p:nvPicPr>
          <p:cNvPr id="80902" name="Picture 6">
            <a:extLs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91326" y="2219325"/>
            <a:ext cx="3924074" cy="2749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417084">
            <a:off x="5725452" y="2520331"/>
            <a:ext cx="2218258" cy="2116807"/>
          </a:xfrm>
          <a:prstGeom prst="rect">
            <a:avLst/>
          </a:prstGeom>
          <a:ln>
            <a:noFill/>
          </a:ln>
          <a:effectLst>
            <a:softEdge rad="112500"/>
          </a:effectLst>
          <a:scene3d>
            <a:camera prst="isometricOffAxis2Left"/>
            <a:lightRig rig="threePt" dir="t"/>
          </a:scene3d>
        </p:spPr>
      </p:pic>
      <p:sp>
        <p:nvSpPr>
          <p:cNvPr id="3" name="Slide Number Placeholder 2">
            <a:extLst>
              <a:ext uri="{FF2B5EF4-FFF2-40B4-BE49-F238E27FC236}">
                <a16:creationId xmlns:a16="http://schemas.microsoft.com/office/drawing/2014/main" id="{4864A44C-2522-49D0-8232-E94DD5E3A241}"/>
              </a:ext>
            </a:extLst>
          </p:cNvPr>
          <p:cNvSpPr>
            <a:spLocks noGrp="1"/>
          </p:cNvSpPr>
          <p:nvPr>
            <p:ph type="sldNum" sz="quarter" idx="12"/>
          </p:nvPr>
        </p:nvSpPr>
        <p:spPr/>
        <p:txBody>
          <a:bodyPr/>
          <a:lstStyle/>
          <a:p>
            <a:fld id="{596ABBDB-6FAD-4D69-931F-56C64217C7B9}" type="slidenum">
              <a:rPr lang="en-US" smtClean="0"/>
              <a:pPr/>
              <a:t>20</a:t>
            </a:fld>
            <a:endParaRPr lang="en-US"/>
          </a:p>
        </p:txBody>
      </p:sp>
    </p:spTree>
    <p:extLst>
      <p:ext uri="{BB962C8B-B14F-4D97-AF65-F5344CB8AC3E}">
        <p14:creationId xmlns:p14="http://schemas.microsoft.com/office/powerpoint/2010/main" val="269112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Roles &amp; Responsibilities</a:t>
            </a:r>
          </a:p>
        </p:txBody>
      </p:sp>
      <p:sp>
        <p:nvSpPr>
          <p:cNvPr id="10" name="Content Placeholder 9">
            <a:extLst>
              <a:ext uri="{FF2B5EF4-FFF2-40B4-BE49-F238E27FC236}">
                <a16:creationId xmlns:a16="http://schemas.microsoft.com/office/drawing/2014/main" id="{DC8B832E-DA17-457F-A671-83C6BB90DBDF}"/>
              </a:ext>
            </a:extLst>
          </p:cNvPr>
          <p:cNvSpPr>
            <a:spLocks noGrp="1"/>
          </p:cNvSpPr>
          <p:nvPr>
            <p:ph idx="1"/>
          </p:nvPr>
        </p:nvSpPr>
        <p:spPr>
          <a:xfrm>
            <a:off x="822959" y="1845734"/>
            <a:ext cx="7543801" cy="4023360"/>
          </a:xfrm>
        </p:spPr>
        <p:txBody>
          <a:bodyPr vert="horz" lIns="0" tIns="45720" rIns="0" bIns="45720" rtlCol="0" anchor="t">
            <a:normAutofit fontScale="92500" lnSpcReduction="10000"/>
          </a:bodyPr>
          <a:lstStyle/>
          <a:p>
            <a:pPr>
              <a:buFont typeface="Wingdings" panose="020F0502020204030204" pitchFamily="34" charset="0"/>
              <a:buChar char="v"/>
            </a:pPr>
            <a:r>
              <a:rPr lang="en-US" b="1" dirty="0">
                <a:latin typeface="Bell MT"/>
              </a:rPr>
              <a:t>Project Director (PD)/Principal Investigator (PI)</a:t>
            </a:r>
          </a:p>
          <a:p>
            <a:pPr>
              <a:buFont typeface="Wingdings" panose="020F0502020204030204" pitchFamily="34" charset="0"/>
              <a:buChar char="v"/>
            </a:pPr>
            <a:r>
              <a:rPr lang="en-US" b="1" dirty="0">
                <a:latin typeface="Bell MT"/>
              </a:rPr>
              <a:t>Financial Manager (FM) </a:t>
            </a:r>
          </a:p>
          <a:p>
            <a:pPr>
              <a:buFont typeface="Wingdings" panose="020F0502020204030204" pitchFamily="34" charset="0"/>
              <a:buChar char="v"/>
            </a:pPr>
            <a:r>
              <a:rPr lang="en-US" dirty="0">
                <a:latin typeface="Bell MT"/>
              </a:rPr>
              <a:t>Vice President (VP)</a:t>
            </a:r>
          </a:p>
          <a:p>
            <a:pPr>
              <a:buFont typeface="Wingdings" panose="020F0502020204030204" pitchFamily="34" charset="0"/>
              <a:buChar char="v"/>
            </a:pPr>
            <a:r>
              <a:rPr lang="en-US" b="1" dirty="0">
                <a:latin typeface="Bell MT"/>
              </a:rPr>
              <a:t>Grant Compliance (GC)</a:t>
            </a:r>
          </a:p>
          <a:p>
            <a:pPr>
              <a:buFont typeface="Wingdings" panose="020F0502020204030204" pitchFamily="34" charset="0"/>
              <a:buChar char="v"/>
            </a:pPr>
            <a:r>
              <a:rPr lang="en-US" dirty="0">
                <a:latin typeface="Bell MT"/>
              </a:rPr>
              <a:t>Business Office (BO)</a:t>
            </a:r>
          </a:p>
          <a:p>
            <a:pPr>
              <a:lnSpc>
                <a:spcPct val="110000"/>
              </a:lnSpc>
              <a:spcBef>
                <a:spcPts val="0"/>
              </a:spcBef>
              <a:spcAft>
                <a:spcPts val="0"/>
              </a:spcAft>
              <a:buFont typeface="Wingdings" panose="020F0502020204030204" pitchFamily="34" charset="0"/>
              <a:buChar char="v"/>
            </a:pPr>
            <a:r>
              <a:rPr lang="en-US" dirty="0">
                <a:latin typeface="Bell MT"/>
              </a:rPr>
              <a:t>Purchasing and Distribution </a:t>
            </a:r>
          </a:p>
          <a:p>
            <a:pPr marL="0" indent="0">
              <a:lnSpc>
                <a:spcPct val="110000"/>
              </a:lnSpc>
              <a:spcBef>
                <a:spcPts val="0"/>
              </a:spcBef>
              <a:spcAft>
                <a:spcPts val="0"/>
              </a:spcAft>
              <a:buNone/>
            </a:pPr>
            <a:r>
              <a:rPr lang="en-US" dirty="0">
                <a:latin typeface="Bell MT"/>
              </a:rPr>
              <a:t>    Services </a:t>
            </a:r>
          </a:p>
          <a:p>
            <a:pPr>
              <a:buFont typeface="Wingdings" panose="020F0502020204030204" pitchFamily="34" charset="0"/>
              <a:buChar char="v"/>
            </a:pPr>
            <a:r>
              <a:rPr lang="en-US" dirty="0">
                <a:latin typeface="Bell MT"/>
              </a:rPr>
              <a:t>Human Resources (HR)</a:t>
            </a:r>
          </a:p>
          <a:p>
            <a:pPr>
              <a:buFont typeface="Wingdings" panose="020F0502020204030204" pitchFamily="34" charset="0"/>
              <a:buChar char="v"/>
            </a:pPr>
            <a:r>
              <a:rPr lang="en-US" dirty="0">
                <a:latin typeface="Bell MT"/>
              </a:rPr>
              <a:t>Collective Effort</a:t>
            </a:r>
          </a:p>
          <a:p>
            <a:pPr algn="ctr"/>
            <a:r>
              <a:rPr lang="en-US" dirty="0">
                <a:latin typeface="Bell MT"/>
                <a:hlinkClick r:id="rId3"/>
              </a:rPr>
              <a:t>https://admin.southtexascollege.edu/grants/handbook.html</a:t>
            </a:r>
            <a:endParaRPr lang="en-US" dirty="0">
              <a:latin typeface="Bell MT"/>
            </a:endParaRPr>
          </a:p>
        </p:txBody>
      </p:sp>
      <p:pic>
        <p:nvPicPr>
          <p:cNvPr id="81922" name="Picture 2">
            <a:extLst>
              <a:ext uri="{C183D7F6-B498-43B3-948B-1728B52AA6E4}">
                <adec:decorative xmlns:adec="http://schemas.microsoft.com/office/drawing/2017/decorative" val="1"/>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110213" y="2200274"/>
            <a:ext cx="4706761" cy="30257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574F6F6-67A4-4A0E-B0CB-7DB99B8CF137}"/>
              </a:ext>
            </a:extLst>
          </p:cNvPr>
          <p:cNvSpPr>
            <a:spLocks noGrp="1"/>
          </p:cNvSpPr>
          <p:nvPr>
            <p:ph type="sldNum" sz="quarter" idx="12"/>
          </p:nvPr>
        </p:nvSpPr>
        <p:spPr/>
        <p:txBody>
          <a:bodyPr/>
          <a:lstStyle/>
          <a:p>
            <a:fld id="{596ABBDB-6FAD-4D69-931F-56C64217C7B9}" type="slidenum">
              <a:rPr lang="en-US" smtClean="0"/>
              <a:pPr/>
              <a:t>21</a:t>
            </a:fld>
            <a:endParaRPr lang="en-US"/>
          </a:p>
        </p:txBody>
      </p:sp>
    </p:spTree>
    <p:extLst>
      <p:ext uri="{BB962C8B-B14F-4D97-AF65-F5344CB8AC3E}">
        <p14:creationId xmlns:p14="http://schemas.microsoft.com/office/powerpoint/2010/main" val="3077198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8050" y="1799374"/>
            <a:ext cx="6716657" cy="4534315"/>
          </a:xfrm>
          <a:prstGeom prst="rect">
            <a:avLst/>
          </a:prstGeom>
          <a:ln>
            <a:noFill/>
          </a:ln>
          <a:effectLst>
            <a:softEdge rad="112500"/>
          </a:effectLst>
        </p:spPr>
      </p:pic>
      <p:sp>
        <p:nvSpPr>
          <p:cNvPr id="2" name="Title 1"/>
          <p:cNvSpPr>
            <a:spLocks noGrp="1"/>
          </p:cNvSpPr>
          <p:nvPr>
            <p:ph type="title"/>
          </p:nvPr>
        </p:nvSpPr>
        <p:spPr/>
        <p:txBody>
          <a:bodyPr/>
          <a:lstStyle/>
          <a:p>
            <a:r>
              <a:rPr lang="en-US" dirty="0"/>
              <a:t>Grant Roles and Relationships</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62455805"/>
              </p:ext>
            </p:extLst>
          </p:nvPr>
        </p:nvGraphicFramePr>
        <p:xfrm>
          <a:off x="3043534" y="2520827"/>
          <a:ext cx="3432768" cy="3099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F8235D0B-B45E-4A9B-A44D-D31E1013C2E0}"/>
              </a:ext>
            </a:extLst>
          </p:cNvPr>
          <p:cNvSpPr>
            <a:spLocks noGrp="1"/>
          </p:cNvSpPr>
          <p:nvPr>
            <p:ph type="sldNum" sz="quarter" idx="12"/>
          </p:nvPr>
        </p:nvSpPr>
        <p:spPr/>
        <p:txBody>
          <a:bodyPr/>
          <a:lstStyle/>
          <a:p>
            <a:fld id="{596ABBDB-6FAD-4D69-931F-56C64217C7B9}" type="slidenum">
              <a:rPr lang="en-US" smtClean="0"/>
              <a:pPr/>
              <a:t>22</a:t>
            </a:fld>
            <a:endParaRPr lang="en-US"/>
          </a:p>
        </p:txBody>
      </p:sp>
    </p:spTree>
    <p:extLst>
      <p:ext uri="{BB962C8B-B14F-4D97-AF65-F5344CB8AC3E}">
        <p14:creationId xmlns:p14="http://schemas.microsoft.com/office/powerpoint/2010/main" val="27293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869" y="74457"/>
            <a:ext cx="7543800" cy="1077348"/>
          </a:xfrm>
        </p:spPr>
        <p:txBody>
          <a:bodyPr>
            <a:normAutofit fontScale="90000"/>
          </a:bodyPr>
          <a:lstStyle/>
          <a:p>
            <a:pPr algn="ctr"/>
            <a:r>
              <a:rPr lang="en-US" sz="4000" dirty="0">
                <a:latin typeface="Times New Roman"/>
                <a:cs typeface="Times New Roman"/>
              </a:rPr>
              <a:t>Principal Investigator/Project Director Role</a:t>
            </a:r>
          </a:p>
        </p:txBody>
      </p:sp>
      <p:sp>
        <p:nvSpPr>
          <p:cNvPr id="9" name="Rectangle 8"/>
          <p:cNvSpPr/>
          <p:nvPr/>
        </p:nvSpPr>
        <p:spPr>
          <a:xfrm>
            <a:off x="1576379" y="1075357"/>
            <a:ext cx="6322877" cy="646331"/>
          </a:xfrm>
          <a:prstGeom prst="rect">
            <a:avLst/>
          </a:prstGeom>
        </p:spPr>
        <p:txBody>
          <a:bodyPr wrap="square">
            <a:spAutoFit/>
          </a:bodyPr>
          <a:lstStyle/>
          <a:p>
            <a:pPr algn="ctr"/>
            <a:r>
              <a:rPr lang="en-US" i="1" dirty="0">
                <a:solidFill>
                  <a:prstClr val="black"/>
                </a:solidFill>
              </a:rPr>
              <a:t>Manages and coordinates programmatic/fiscal grant activities for South Texas College in accordance with the scope of the grant.</a:t>
            </a:r>
          </a:p>
        </p:txBody>
      </p:sp>
      <p:sp>
        <p:nvSpPr>
          <p:cNvPr id="14" name="Rectangle 13"/>
          <p:cNvSpPr/>
          <p:nvPr/>
        </p:nvSpPr>
        <p:spPr>
          <a:xfrm>
            <a:off x="590690" y="1813393"/>
            <a:ext cx="3629618" cy="2215991"/>
          </a:xfrm>
          <a:prstGeom prst="rect">
            <a:avLst/>
          </a:prstGeom>
        </p:spPr>
        <p:txBody>
          <a:bodyPr wrap="square">
            <a:spAutoFit/>
          </a:bodyPr>
          <a:lstStyle/>
          <a:p>
            <a:pPr marL="0" lvl="1" defTabSz="400050">
              <a:lnSpc>
                <a:spcPct val="90000"/>
              </a:lnSpc>
              <a:spcBef>
                <a:spcPct val="0"/>
              </a:spcBef>
              <a:spcAft>
                <a:spcPct val="15000"/>
              </a:spcAft>
            </a:pPr>
            <a:r>
              <a:rPr lang="en-US" sz="2000" u="sng" dirty="0">
                <a:solidFill>
                  <a:prstClr val="black"/>
                </a:solidFill>
                <a:latin typeface="Bell MT" panose="02020503060305020303" pitchFamily="18" charset="0"/>
              </a:rPr>
              <a:t>Programmatic Responsibilities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Follow Grant Terms &amp; Conditions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Execute Grant Deliverables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Prepare Programmatic Reports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endParaRPr lang="en-US" sz="2000" dirty="0">
              <a:solidFill>
                <a:prstClr val="black"/>
              </a:solidFill>
              <a:latin typeface="Bell MT" panose="02020503060305020303" pitchFamily="18" charset="0"/>
            </a:endParaRPr>
          </a:p>
        </p:txBody>
      </p:sp>
      <p:sp>
        <p:nvSpPr>
          <p:cNvPr id="15" name="Rectangle 14"/>
          <p:cNvSpPr/>
          <p:nvPr/>
        </p:nvSpPr>
        <p:spPr>
          <a:xfrm>
            <a:off x="590689" y="4288916"/>
            <a:ext cx="7308567" cy="2631490"/>
          </a:xfrm>
          <a:prstGeom prst="rect">
            <a:avLst/>
          </a:prstGeom>
        </p:spPr>
        <p:txBody>
          <a:bodyPr wrap="square">
            <a:spAutoFit/>
          </a:bodyPr>
          <a:lstStyle/>
          <a:p>
            <a:pPr marL="0" lvl="1" defTabSz="400050">
              <a:lnSpc>
                <a:spcPct val="90000"/>
              </a:lnSpc>
              <a:spcBef>
                <a:spcPct val="0"/>
              </a:spcBef>
              <a:spcAft>
                <a:spcPct val="15000"/>
              </a:spcAft>
            </a:pPr>
            <a:r>
              <a:rPr lang="en-US" sz="2000" u="sng" dirty="0">
                <a:solidFill>
                  <a:prstClr val="black"/>
                </a:solidFill>
                <a:latin typeface="Bell MT" panose="02020503060305020303" pitchFamily="18" charset="0"/>
              </a:rPr>
              <a:t>Fiscal Responsibilities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Assist with Budget/Amendment Approvals </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Request Banner Access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Assist with Expenditure Report and Fund Balance Reviews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Expend 100% of the grant funds within </a:t>
            </a:r>
            <a:r>
              <a:rPr lang="en-US" sz="2000" i="1" u="sng" dirty="0">
                <a:solidFill>
                  <a:prstClr val="black"/>
                </a:solidFill>
                <a:latin typeface="Bell MT" panose="02020503060305020303" pitchFamily="18" charset="0"/>
              </a:rPr>
              <a:t>original</a:t>
            </a:r>
            <a:r>
              <a:rPr lang="en-US" sz="2000" dirty="0">
                <a:solidFill>
                  <a:prstClr val="black"/>
                </a:solidFill>
                <a:latin typeface="Bell MT" panose="02020503060305020303" pitchFamily="18" charset="0"/>
              </a:rPr>
              <a:t> grant period</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Collect, Review and Approve Faculty and Staff Effort Reports</a:t>
            </a:r>
          </a:p>
          <a:p>
            <a:pPr marL="285750" lvl="1" indent="-285750" defTabSz="400050">
              <a:lnSpc>
                <a:spcPct val="90000"/>
              </a:lnSpc>
              <a:spcBef>
                <a:spcPct val="0"/>
              </a:spcBef>
              <a:spcAft>
                <a:spcPct val="15000"/>
              </a:spcAft>
              <a:buClr>
                <a:srgbClr val="00B0F0"/>
              </a:buClr>
              <a:buFont typeface="Wingdings" panose="05000000000000000000" pitchFamily="2" charset="2"/>
              <a:buChar char="v"/>
            </a:pPr>
            <a:endParaRPr lang="en-US" sz="2000" dirty="0">
              <a:solidFill>
                <a:prstClr val="black"/>
              </a:solidFill>
              <a:latin typeface="Bell MT" panose="02020503060305020303" pitchFamily="18" charset="0"/>
            </a:endParaRPr>
          </a:p>
          <a:p>
            <a:pPr marL="285750" lvl="1" indent="-285750" defTabSz="400050">
              <a:lnSpc>
                <a:spcPct val="90000"/>
              </a:lnSpc>
              <a:spcBef>
                <a:spcPct val="0"/>
              </a:spcBef>
              <a:spcAft>
                <a:spcPct val="15000"/>
              </a:spcAft>
              <a:buClr>
                <a:srgbClr val="00B0F0"/>
              </a:buClr>
              <a:buFont typeface="Wingdings" panose="05000000000000000000" pitchFamily="2" charset="2"/>
              <a:buChar char="v"/>
            </a:pPr>
            <a:endParaRPr lang="en-US" sz="2000" dirty="0">
              <a:solidFill>
                <a:prstClr val="black"/>
              </a:solidFill>
              <a:latin typeface="Bell MT" panose="02020503060305020303" pitchFamily="18" charset="0"/>
            </a:endParaRPr>
          </a:p>
        </p:txBody>
      </p:sp>
      <p:pic>
        <p:nvPicPr>
          <p:cNvPr id="8294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6380" y="1813393"/>
            <a:ext cx="3317045" cy="28918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C1AF36E-28AF-4901-ACCC-72D876413175}"/>
              </a:ext>
            </a:extLst>
          </p:cNvPr>
          <p:cNvSpPr>
            <a:spLocks noGrp="1"/>
          </p:cNvSpPr>
          <p:nvPr>
            <p:ph type="sldNum" sz="quarter" idx="12"/>
          </p:nvPr>
        </p:nvSpPr>
        <p:spPr/>
        <p:txBody>
          <a:bodyPr/>
          <a:lstStyle/>
          <a:p>
            <a:fld id="{596ABBDB-6FAD-4D69-931F-56C64217C7B9}" type="slidenum">
              <a:rPr lang="en-US" smtClean="0"/>
              <a:pPr/>
              <a:t>23</a:t>
            </a:fld>
            <a:endParaRPr lang="en-US"/>
          </a:p>
        </p:txBody>
      </p:sp>
    </p:spTree>
    <p:extLst>
      <p:ext uri="{BB962C8B-B14F-4D97-AF65-F5344CB8AC3E}">
        <p14:creationId xmlns:p14="http://schemas.microsoft.com/office/powerpoint/2010/main" val="582158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8078598" y="5511567"/>
            <a:ext cx="1065402" cy="7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ee the source image"/>
          <p:cNvPicPr/>
          <p:nvPr/>
        </p:nvPicPr>
        <p:blipFill>
          <a:blip r:embed="rId3"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27996" y="1845726"/>
            <a:ext cx="5027308" cy="5012274"/>
          </a:xfrm>
          <a:prstGeom prst="rect">
            <a:avLst/>
          </a:prstGeom>
          <a:noFill/>
          <a:ln>
            <a:noFill/>
          </a:ln>
        </p:spPr>
      </p:pic>
      <p:sp>
        <p:nvSpPr>
          <p:cNvPr id="2" name="Title 1"/>
          <p:cNvSpPr>
            <a:spLocks noGrp="1"/>
          </p:cNvSpPr>
          <p:nvPr>
            <p:ph type="title"/>
          </p:nvPr>
        </p:nvSpPr>
        <p:spPr>
          <a:xfrm>
            <a:off x="926869" y="47135"/>
            <a:ext cx="7543800" cy="1104670"/>
          </a:xfrm>
        </p:spPr>
        <p:txBody>
          <a:bodyPr>
            <a:normAutofit fontScale="90000"/>
          </a:bodyPr>
          <a:lstStyle/>
          <a:p>
            <a:pPr algn="ctr"/>
            <a:r>
              <a:rPr lang="en-US" sz="4000" dirty="0">
                <a:latin typeface="Times New Roman"/>
                <a:cs typeface="Times New Roman"/>
              </a:rPr>
              <a:t>Principal Investigator/Project Director Role</a:t>
            </a:r>
          </a:p>
        </p:txBody>
      </p:sp>
      <p:sp>
        <p:nvSpPr>
          <p:cNvPr id="9" name="Rectangle 8"/>
          <p:cNvSpPr/>
          <p:nvPr/>
        </p:nvSpPr>
        <p:spPr>
          <a:xfrm>
            <a:off x="1576379" y="1075357"/>
            <a:ext cx="6322877" cy="646331"/>
          </a:xfrm>
          <a:prstGeom prst="rect">
            <a:avLst/>
          </a:prstGeom>
        </p:spPr>
        <p:txBody>
          <a:bodyPr wrap="square">
            <a:spAutoFit/>
          </a:bodyPr>
          <a:lstStyle/>
          <a:p>
            <a:pPr algn="ctr"/>
            <a:r>
              <a:rPr lang="en-US" i="1" dirty="0">
                <a:solidFill>
                  <a:prstClr val="black"/>
                </a:solidFill>
              </a:rPr>
              <a:t>Manages and coordinates programmatic/fiscal grant activities for South Texas College in accordance with the scope of the grant.</a:t>
            </a:r>
          </a:p>
        </p:txBody>
      </p:sp>
      <p:sp>
        <p:nvSpPr>
          <p:cNvPr id="14" name="Rectangle 13"/>
          <p:cNvSpPr/>
          <p:nvPr/>
        </p:nvSpPr>
        <p:spPr>
          <a:xfrm>
            <a:off x="754075" y="2230102"/>
            <a:ext cx="3817188" cy="2769989"/>
          </a:xfrm>
          <a:prstGeom prst="rect">
            <a:avLst/>
          </a:prstGeom>
        </p:spPr>
        <p:txBody>
          <a:bodyPr wrap="square">
            <a:spAutoFit/>
          </a:bodyPr>
          <a:lstStyle/>
          <a:p>
            <a:pPr marL="0" lvl="1" defTabSz="400050">
              <a:lnSpc>
                <a:spcPct val="90000"/>
              </a:lnSpc>
              <a:spcBef>
                <a:spcPct val="0"/>
              </a:spcBef>
              <a:spcAft>
                <a:spcPct val="15000"/>
              </a:spcAft>
              <a:buClr>
                <a:srgbClr val="00B0F0"/>
              </a:buClr>
            </a:pPr>
            <a:endParaRPr lang="en-US" sz="2000" dirty="0">
              <a:solidFill>
                <a:prstClr val="black"/>
              </a:solidFill>
              <a:latin typeface="Bell MT" panose="02020503060305020303" pitchFamily="18" charset="0"/>
            </a:endParaRPr>
          </a:p>
          <a:p>
            <a:pPr marL="0" lvl="1" defTabSz="400050">
              <a:lnSpc>
                <a:spcPct val="90000"/>
              </a:lnSpc>
              <a:spcBef>
                <a:spcPct val="0"/>
              </a:spcBef>
              <a:spcAft>
                <a:spcPct val="15000"/>
              </a:spcAft>
            </a:pPr>
            <a:r>
              <a:rPr lang="en-US" sz="2000" u="sng" dirty="0">
                <a:solidFill>
                  <a:prstClr val="black"/>
                </a:solidFill>
                <a:latin typeface="Bell MT" panose="02020503060305020303" pitchFamily="18" charset="0"/>
              </a:rPr>
              <a:t>College Procedure Responsibilities</a:t>
            </a:r>
          </a:p>
          <a:p>
            <a:pPr marL="285750" lvl="1" indent="-285750" defTabSz="400050">
              <a:lnSpc>
                <a:spcPct val="90000"/>
              </a:lnSpc>
              <a:spcBef>
                <a:spcPct val="0"/>
              </a:spcBef>
              <a:spcAft>
                <a:spcPts val="24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Initiate Requisition Process </a:t>
            </a:r>
          </a:p>
          <a:p>
            <a:pPr marL="285750" lvl="1" indent="-285750" defTabSz="400050">
              <a:lnSpc>
                <a:spcPct val="90000"/>
              </a:lnSpc>
              <a:spcBef>
                <a:spcPct val="0"/>
              </a:spcBef>
              <a:spcAft>
                <a:spcPts val="24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Hire Personnel</a:t>
            </a:r>
          </a:p>
          <a:p>
            <a:pPr marL="285750" lvl="1" indent="-285750" defTabSz="400050">
              <a:lnSpc>
                <a:spcPct val="90000"/>
              </a:lnSpc>
              <a:spcBef>
                <a:spcPct val="0"/>
              </a:spcBef>
              <a:spcAft>
                <a:spcPts val="24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Ensure Inventory Tracking </a:t>
            </a:r>
          </a:p>
          <a:p>
            <a:pPr marL="285750" lvl="1" indent="-285750" defTabSz="400050">
              <a:lnSpc>
                <a:spcPct val="90000"/>
              </a:lnSpc>
              <a:spcBef>
                <a:spcPct val="0"/>
              </a:spcBef>
              <a:spcAft>
                <a:spcPts val="2400"/>
              </a:spcAft>
              <a:buClr>
                <a:srgbClr val="00B0F0"/>
              </a:buClr>
              <a:buFont typeface="Wingdings" panose="05000000000000000000" pitchFamily="2" charset="2"/>
              <a:buChar char="v"/>
            </a:pPr>
            <a:r>
              <a:rPr lang="en-US" sz="2000" dirty="0">
                <a:solidFill>
                  <a:prstClr val="black"/>
                </a:solidFill>
                <a:latin typeface="Bell MT" panose="02020503060305020303" pitchFamily="18" charset="0"/>
              </a:rPr>
              <a:t>Initiate Travel Process</a:t>
            </a:r>
          </a:p>
        </p:txBody>
      </p:sp>
      <p:sp>
        <p:nvSpPr>
          <p:cNvPr id="3" name="TextBox 2"/>
          <p:cNvSpPr txBox="1"/>
          <p:nvPr/>
        </p:nvSpPr>
        <p:spPr>
          <a:xfrm>
            <a:off x="6089288" y="3506118"/>
            <a:ext cx="260058" cy="2192908"/>
          </a:xfrm>
          <a:prstGeom prst="rect">
            <a:avLst/>
          </a:prstGeom>
          <a:noFill/>
        </p:spPr>
        <p:txBody>
          <a:bodyPr wrap="square" rtlCol="0">
            <a:spAutoFit/>
          </a:bodyPr>
          <a:lstStyle/>
          <a:p>
            <a:pPr algn="ctr"/>
            <a:r>
              <a:rPr lang="en-US" sz="1050" b="1" dirty="0">
                <a:solidFill>
                  <a:srgbClr val="C00000"/>
                </a:solidFill>
                <a:latin typeface="Arial" panose="020B0604020202020204" pitchFamily="34" charset="0"/>
                <a:cs typeface="Arial" panose="020B0604020202020204" pitchFamily="34" charset="0"/>
              </a:rPr>
              <a:t>H</a:t>
            </a:r>
          </a:p>
          <a:p>
            <a:pPr algn="ctr"/>
            <a:r>
              <a:rPr lang="en-US" sz="1050" b="1" dirty="0">
                <a:solidFill>
                  <a:srgbClr val="C00000"/>
                </a:solidFill>
                <a:latin typeface="Arial" panose="020B0604020202020204" pitchFamily="34" charset="0"/>
                <a:cs typeface="Arial" panose="020B0604020202020204" pitchFamily="34" charset="0"/>
              </a:rPr>
              <a:t>R</a:t>
            </a:r>
          </a:p>
          <a:p>
            <a:pPr algn="ctr"/>
            <a:r>
              <a:rPr lang="en-US" sz="1050" b="1" dirty="0">
                <a:solidFill>
                  <a:srgbClr val="C00000"/>
                </a:solidFill>
                <a:latin typeface="Arial" panose="020B0604020202020204" pitchFamily="34" charset="0"/>
                <a:cs typeface="Arial" panose="020B0604020202020204" pitchFamily="34" charset="0"/>
              </a:rPr>
              <a:t> Procedures</a:t>
            </a:r>
          </a:p>
        </p:txBody>
      </p:sp>
      <p:sp>
        <p:nvSpPr>
          <p:cNvPr id="11" name="TextBox 10"/>
          <p:cNvSpPr txBox="1"/>
          <p:nvPr/>
        </p:nvSpPr>
        <p:spPr>
          <a:xfrm>
            <a:off x="5097782" y="3456724"/>
            <a:ext cx="260058" cy="1546577"/>
          </a:xfrm>
          <a:prstGeom prst="rect">
            <a:avLst/>
          </a:prstGeom>
          <a:noFill/>
        </p:spPr>
        <p:txBody>
          <a:bodyPr wrap="square" rtlCol="0">
            <a:spAutoFit/>
          </a:bodyPr>
          <a:lstStyle/>
          <a:p>
            <a:pPr algn="ctr"/>
            <a:r>
              <a:rPr lang="en-US" sz="1050" b="1" dirty="0">
                <a:solidFill>
                  <a:srgbClr val="FFFF00"/>
                </a:solidFill>
                <a:latin typeface="Arial" panose="020B0604020202020204" pitchFamily="34" charset="0"/>
                <a:cs typeface="Arial" panose="020B0604020202020204" pitchFamily="34" charset="0"/>
              </a:rPr>
              <a:t>Inventory</a:t>
            </a:r>
          </a:p>
        </p:txBody>
      </p:sp>
      <p:sp>
        <p:nvSpPr>
          <p:cNvPr id="12" name="TextBox 11"/>
          <p:cNvSpPr txBox="1"/>
          <p:nvPr/>
        </p:nvSpPr>
        <p:spPr>
          <a:xfrm>
            <a:off x="7064863" y="3614537"/>
            <a:ext cx="260058" cy="2400657"/>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Grant</a:t>
            </a:r>
          </a:p>
          <a:p>
            <a:pPr algn="ctr"/>
            <a:r>
              <a:rPr lang="en-US" sz="1000" b="1" dirty="0">
                <a:solidFill>
                  <a:schemeClr val="bg1"/>
                </a:solidFill>
                <a:latin typeface="Arial" panose="020B0604020202020204" pitchFamily="34" charset="0"/>
                <a:cs typeface="Arial" panose="020B0604020202020204" pitchFamily="34" charset="0"/>
              </a:rPr>
              <a:t> Guidance</a:t>
            </a:r>
          </a:p>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4646810" y="2696746"/>
            <a:ext cx="260058" cy="2400657"/>
          </a:xfrm>
          <a:prstGeom prst="rect">
            <a:avLst/>
          </a:prstGeom>
          <a:noFill/>
        </p:spPr>
        <p:txBody>
          <a:bodyPr wrap="square" rtlCol="0">
            <a:spAutoFit/>
          </a:bodyPr>
          <a:lstStyle/>
          <a:p>
            <a:pPr algn="ctr"/>
            <a:r>
              <a:rPr lang="en-US" sz="1000" b="1" dirty="0">
                <a:solidFill>
                  <a:srgbClr val="FF99CC"/>
                </a:solidFill>
                <a:latin typeface="Arial" panose="020B0604020202020204" pitchFamily="34" charset="0"/>
                <a:cs typeface="Arial" panose="020B0604020202020204" pitchFamily="34" charset="0"/>
              </a:rPr>
              <a:t>Travel</a:t>
            </a:r>
            <a:r>
              <a:rPr lang="en-US" sz="1000" b="1" dirty="0">
                <a:solidFill>
                  <a:schemeClr val="bg1"/>
                </a:solidFill>
                <a:latin typeface="Arial" panose="020B0604020202020204" pitchFamily="34" charset="0"/>
                <a:cs typeface="Arial" panose="020B0604020202020204" pitchFamily="34" charset="0"/>
              </a:rPr>
              <a:t> </a:t>
            </a:r>
          </a:p>
          <a:p>
            <a:pPr algn="ctr"/>
            <a:endParaRPr lang="en-US" sz="1000" b="1" dirty="0">
              <a:solidFill>
                <a:schemeClr val="bg1"/>
              </a:solidFill>
              <a:latin typeface="Arial" panose="020B0604020202020204" pitchFamily="34" charset="0"/>
              <a:cs typeface="Arial" panose="020B0604020202020204" pitchFamily="34" charset="0"/>
            </a:endParaRPr>
          </a:p>
          <a:p>
            <a:pPr algn="ctr"/>
            <a:r>
              <a:rPr lang="en-US" sz="1000" b="1" dirty="0" err="1">
                <a:solidFill>
                  <a:srgbClr val="FF99CC"/>
                </a:solidFill>
                <a:latin typeface="Arial" panose="020B0604020202020204" pitchFamily="34" charset="0"/>
                <a:cs typeface="Arial" panose="020B0604020202020204" pitchFamily="34" charset="0"/>
              </a:rPr>
              <a:t>Guida</a:t>
            </a:r>
            <a:endParaRPr lang="en-US" sz="1000" b="1" dirty="0">
              <a:solidFill>
                <a:srgbClr val="FF99CC"/>
              </a:solidFill>
              <a:latin typeface="Arial" panose="020B0604020202020204" pitchFamily="34" charset="0"/>
              <a:cs typeface="Arial" panose="020B0604020202020204" pitchFamily="34" charset="0"/>
            </a:endParaRPr>
          </a:p>
          <a:p>
            <a:pPr algn="ctr"/>
            <a:r>
              <a:rPr lang="en-US" sz="1000" b="1" dirty="0" err="1">
                <a:solidFill>
                  <a:srgbClr val="FF99CC"/>
                </a:solidFill>
                <a:latin typeface="Arial" panose="020B0604020202020204" pitchFamily="34" charset="0"/>
                <a:cs typeface="Arial" panose="020B0604020202020204" pitchFamily="34" charset="0"/>
              </a:rPr>
              <a:t>nce</a:t>
            </a:r>
            <a:endParaRPr lang="en-US" sz="1000" b="1" dirty="0">
              <a:solidFill>
                <a:srgbClr val="FF99CC"/>
              </a:solidFill>
              <a:latin typeface="Arial" panose="020B0604020202020204" pitchFamily="34" charset="0"/>
              <a:cs typeface="Arial" panose="020B0604020202020204" pitchFamily="34" charset="0"/>
            </a:endParaRPr>
          </a:p>
        </p:txBody>
      </p:sp>
      <p:sp>
        <p:nvSpPr>
          <p:cNvPr id="15" name="TextBox 14"/>
          <p:cNvSpPr txBox="1"/>
          <p:nvPr/>
        </p:nvSpPr>
        <p:spPr>
          <a:xfrm>
            <a:off x="6581592" y="3869182"/>
            <a:ext cx="260058" cy="1708160"/>
          </a:xfrm>
          <a:prstGeom prst="rect">
            <a:avLst/>
          </a:prstGeom>
          <a:noFill/>
        </p:spPr>
        <p:txBody>
          <a:bodyPr wrap="square" rtlCol="0">
            <a:spAutoFit/>
          </a:bodyPr>
          <a:lstStyle/>
          <a:p>
            <a:pPr algn="ctr"/>
            <a:r>
              <a:rPr lang="en-US" sz="1050" b="1" dirty="0">
                <a:solidFill>
                  <a:srgbClr val="7030A0"/>
                </a:solidFill>
                <a:latin typeface="Arial" panose="020B0604020202020204" pitchFamily="34" charset="0"/>
                <a:cs typeface="Arial" panose="020B0604020202020204" pitchFamily="34" charset="0"/>
              </a:rPr>
              <a:t>Purchasing</a:t>
            </a:r>
          </a:p>
        </p:txBody>
      </p:sp>
      <p:sp>
        <p:nvSpPr>
          <p:cNvPr id="16" name="TextBox 15"/>
          <p:cNvSpPr txBox="1"/>
          <p:nvPr/>
        </p:nvSpPr>
        <p:spPr>
          <a:xfrm>
            <a:off x="5553381" y="3355116"/>
            <a:ext cx="260058" cy="2031325"/>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Requisitions</a:t>
            </a:r>
          </a:p>
        </p:txBody>
      </p:sp>
      <p:sp>
        <p:nvSpPr>
          <p:cNvPr id="17" name="TextBox 16"/>
          <p:cNvSpPr txBox="1"/>
          <p:nvPr/>
        </p:nvSpPr>
        <p:spPr>
          <a:xfrm rot="21028530">
            <a:off x="7549299" y="3587654"/>
            <a:ext cx="1172503" cy="1169551"/>
          </a:xfrm>
          <a:prstGeom prst="rect">
            <a:avLst/>
          </a:prstGeom>
          <a:noFill/>
        </p:spPr>
        <p:txBody>
          <a:bodyPr wrap="square" rtlCol="0">
            <a:spAutoFit/>
          </a:bodyPr>
          <a:lstStyle/>
          <a:p>
            <a:pPr algn="ctr"/>
            <a:r>
              <a:rPr lang="en-US" sz="1400" b="1" i="1" dirty="0">
                <a:solidFill>
                  <a:srgbClr val="C00000"/>
                </a:solidFill>
                <a:latin typeface="Cooper Black" panose="0208090404030B020404" pitchFamily="18" charset="0"/>
                <a:cs typeface="Arial" panose="020B0604020202020204" pitchFamily="34" charset="0"/>
              </a:rPr>
              <a:t>I</a:t>
            </a:r>
          </a:p>
          <a:p>
            <a:pPr algn="ctr"/>
            <a:endParaRPr lang="en-US" sz="1400" b="1" i="1" dirty="0">
              <a:solidFill>
                <a:schemeClr val="bg1"/>
              </a:solidFill>
              <a:latin typeface="Cooper Black" panose="0208090404030B020404" pitchFamily="18" charset="0"/>
              <a:cs typeface="Arial" panose="020B0604020202020204" pitchFamily="34" charset="0"/>
            </a:endParaRPr>
          </a:p>
          <a:p>
            <a:pPr algn="ctr"/>
            <a:endParaRPr lang="en-US" sz="1400" i="1" dirty="0">
              <a:solidFill>
                <a:schemeClr val="bg1"/>
              </a:solidFill>
              <a:latin typeface="Cooper Black" panose="0208090404030B020404" pitchFamily="18" charset="0"/>
              <a:cs typeface="Arial" panose="020B0604020202020204" pitchFamily="34" charset="0"/>
            </a:endParaRPr>
          </a:p>
          <a:p>
            <a:pPr algn="ctr"/>
            <a:endParaRPr lang="en-US" sz="1400" b="1" i="1" dirty="0">
              <a:solidFill>
                <a:schemeClr val="bg1"/>
              </a:solidFill>
              <a:latin typeface="Cooper Black" panose="0208090404030B020404" pitchFamily="18" charset="0"/>
              <a:cs typeface="Arial" panose="020B0604020202020204" pitchFamily="34" charset="0"/>
            </a:endParaRPr>
          </a:p>
          <a:p>
            <a:pPr algn="ctr"/>
            <a:r>
              <a:rPr lang="en-US" sz="1400" b="1" i="1" dirty="0">
                <a:solidFill>
                  <a:srgbClr val="C00000"/>
                </a:solidFill>
                <a:latin typeface="Cooper Black" panose="0208090404030B020404" pitchFamily="18" charset="0"/>
                <a:cs typeface="Arial" panose="020B0604020202020204" pitchFamily="34" charset="0"/>
              </a:rPr>
              <a:t>Grants</a:t>
            </a:r>
          </a:p>
        </p:txBody>
      </p:sp>
      <p:pic>
        <p:nvPicPr>
          <p:cNvPr id="64514" name="Picture 2">
            <a:extLst>
              <a:ext uri="{C183D7F6-B498-43B3-948B-1728B52AA6E4}">
                <adec:decorative xmlns:adec="http://schemas.microsoft.com/office/drawing/2017/decorative" val="1"/>
              </a:ext>
            </a:extLst>
          </p:cNvPr>
          <p:cNvPicPr>
            <a:picLocks noChangeAspect="1" noChangeArrowheads="1"/>
          </p:cNvPicPr>
          <p:nvPr/>
        </p:nvPicPr>
        <p:blipFill>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a:ext>
            </a:extLst>
          </a:blip>
          <a:srcRect/>
          <a:stretch>
            <a:fillRect/>
          </a:stretch>
        </p:blipFill>
        <p:spPr bwMode="auto">
          <a:xfrm rot="21079850">
            <a:off x="7893760" y="3889802"/>
            <a:ext cx="601023" cy="601023"/>
          </a:xfrm>
          <a:prstGeom prst="rect">
            <a:avLst/>
          </a:prstGeom>
          <a:noFill/>
          <a:effectLst/>
          <a:scene3d>
            <a:camera prst="orthographicFront"/>
            <a:lightRig rig="threePt" dir="t"/>
          </a:scene3d>
          <a:sp3d>
            <a:bevelT w="139700" prst="cross"/>
          </a:sp3d>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04E9214-3865-4DA5-B022-543730DDD670}"/>
              </a:ext>
            </a:extLst>
          </p:cNvPr>
          <p:cNvSpPr>
            <a:spLocks noGrp="1"/>
          </p:cNvSpPr>
          <p:nvPr>
            <p:ph type="sldNum" sz="quarter" idx="12"/>
          </p:nvPr>
        </p:nvSpPr>
        <p:spPr/>
        <p:txBody>
          <a:bodyPr/>
          <a:lstStyle/>
          <a:p>
            <a:fld id="{596ABBDB-6FAD-4D69-931F-56C64217C7B9}" type="slidenum">
              <a:rPr lang="en-US" smtClean="0"/>
              <a:pPr/>
              <a:t>24</a:t>
            </a:fld>
            <a:endParaRPr lang="en-US"/>
          </a:p>
        </p:txBody>
      </p:sp>
    </p:spTree>
    <p:extLst>
      <p:ext uri="{BB962C8B-B14F-4D97-AF65-F5344CB8AC3E}">
        <p14:creationId xmlns:p14="http://schemas.microsoft.com/office/powerpoint/2010/main" val="222415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46" y="-252770"/>
            <a:ext cx="7684299" cy="1450757"/>
          </a:xfrm>
        </p:spPr>
        <p:txBody>
          <a:bodyPr/>
          <a:lstStyle/>
          <a:p>
            <a:pPr algn="ctr"/>
            <a:r>
              <a:rPr lang="en-US"/>
              <a:t>Financial Manager Role</a:t>
            </a:r>
          </a:p>
        </p:txBody>
      </p:sp>
      <p:sp>
        <p:nvSpPr>
          <p:cNvPr id="3" name="Content Placeholder 2"/>
          <p:cNvSpPr>
            <a:spLocks noGrp="1"/>
          </p:cNvSpPr>
          <p:nvPr>
            <p:ph idx="1"/>
          </p:nvPr>
        </p:nvSpPr>
        <p:spPr>
          <a:xfrm>
            <a:off x="674371" y="1840229"/>
            <a:ext cx="4421260" cy="4406661"/>
          </a:xfrm>
        </p:spPr>
        <p:txBody>
          <a:bodyPr>
            <a:noAutofit/>
          </a:bodyPr>
          <a:lstStyle/>
          <a:p>
            <a:pPr marL="365760" lvl="1" indent="-365760" defTabSz="355600">
              <a:lnSpc>
                <a:spcPct val="120000"/>
              </a:lnSpc>
              <a:spcBef>
                <a:spcPct val="0"/>
              </a:spcBef>
              <a:spcAft>
                <a:spcPts val="1200"/>
              </a:spcAft>
              <a:buClr>
                <a:srgbClr val="00B0F0"/>
              </a:buClr>
              <a:buFont typeface="Wingdings" panose="05000000000000000000" pitchFamily="2" charset="2"/>
              <a:buChar char="v"/>
            </a:pPr>
            <a:r>
              <a:rPr lang="en-US" sz="2000" dirty="0">
                <a:solidFill>
                  <a:schemeClr val="tx1"/>
                </a:solidFill>
              </a:rPr>
              <a:t>Approve Expenditures and Budgets</a:t>
            </a:r>
          </a:p>
          <a:p>
            <a:pPr marL="365760" lvl="1" indent="-365760" defTabSz="355600">
              <a:lnSpc>
                <a:spcPct val="120000"/>
              </a:lnSpc>
              <a:spcBef>
                <a:spcPct val="0"/>
              </a:spcBef>
              <a:spcAft>
                <a:spcPts val="1200"/>
              </a:spcAft>
              <a:buClr>
                <a:srgbClr val="00B0F0"/>
              </a:buClr>
              <a:buFont typeface="Wingdings" panose="05000000000000000000" pitchFamily="2" charset="2"/>
              <a:buChar char="v"/>
            </a:pPr>
            <a:r>
              <a:rPr lang="en-US" sz="2000" dirty="0">
                <a:solidFill>
                  <a:schemeClr val="tx1"/>
                </a:solidFill>
              </a:rPr>
              <a:t>Ensure Grant Expenses are Reconciled</a:t>
            </a:r>
          </a:p>
          <a:p>
            <a:pPr marL="533072" lvl="5" indent="-365760" defTabSz="355600">
              <a:lnSpc>
                <a:spcPct val="120000"/>
              </a:lnSpc>
              <a:spcBef>
                <a:spcPct val="0"/>
              </a:spcBef>
              <a:spcAft>
                <a:spcPts val="0"/>
              </a:spcAft>
              <a:buClr>
                <a:srgbClr val="00B0F0"/>
              </a:buClr>
              <a:buFont typeface="Wingdings" panose="05000000000000000000" pitchFamily="2" charset="2"/>
              <a:buChar char="v"/>
            </a:pPr>
            <a:r>
              <a:rPr lang="en-US" sz="1800" dirty="0">
                <a:solidFill>
                  <a:schemeClr val="tx1"/>
                </a:solidFill>
                <a:latin typeface="Bell MT" panose="02020503060305020303" pitchFamily="18" charset="0"/>
              </a:rPr>
              <a:t>Ensure expenditures are within approved budget</a:t>
            </a:r>
          </a:p>
          <a:p>
            <a:pPr marL="533072" lvl="5" indent="-365760" defTabSz="355600">
              <a:lnSpc>
                <a:spcPct val="120000"/>
              </a:lnSpc>
              <a:spcBef>
                <a:spcPct val="0"/>
              </a:spcBef>
              <a:spcAft>
                <a:spcPts val="1200"/>
              </a:spcAft>
              <a:buClr>
                <a:srgbClr val="00B0F0"/>
              </a:buClr>
              <a:buFont typeface="Wingdings" panose="05000000000000000000" pitchFamily="2" charset="2"/>
              <a:buChar char="v"/>
            </a:pPr>
            <a:r>
              <a:rPr lang="en-US" sz="1800" dirty="0">
                <a:solidFill>
                  <a:schemeClr val="tx1"/>
                </a:solidFill>
                <a:latin typeface="Bell MT" panose="02020503060305020303" pitchFamily="18" charset="0"/>
              </a:rPr>
              <a:t>Approve Fiscal Reports for grants</a:t>
            </a:r>
          </a:p>
          <a:p>
            <a:pPr marL="365760" lvl="1" indent="-365760" defTabSz="355600">
              <a:lnSpc>
                <a:spcPct val="120000"/>
              </a:lnSpc>
              <a:spcBef>
                <a:spcPct val="0"/>
              </a:spcBef>
              <a:spcAft>
                <a:spcPts val="1200"/>
              </a:spcAft>
              <a:buClr>
                <a:srgbClr val="00B0F0"/>
              </a:buClr>
              <a:buFont typeface="Wingdings" panose="05000000000000000000" pitchFamily="2" charset="2"/>
              <a:buChar char="v"/>
            </a:pPr>
            <a:r>
              <a:rPr lang="en-US" sz="2000" dirty="0">
                <a:solidFill>
                  <a:schemeClr val="tx1"/>
                </a:solidFill>
              </a:rPr>
              <a:t>Follow-up on Inventory Tracking</a:t>
            </a:r>
          </a:p>
          <a:p>
            <a:pPr marL="365760" lvl="1" indent="-365760" defTabSz="355600">
              <a:lnSpc>
                <a:spcPct val="120000"/>
              </a:lnSpc>
              <a:spcBef>
                <a:spcPct val="0"/>
              </a:spcBef>
              <a:spcAft>
                <a:spcPts val="1200"/>
              </a:spcAft>
              <a:buClr>
                <a:srgbClr val="00B0F0"/>
              </a:buClr>
              <a:buFont typeface="Wingdings" panose="05000000000000000000" pitchFamily="2" charset="2"/>
              <a:buChar char="v"/>
            </a:pPr>
            <a:r>
              <a:rPr lang="en-US" sz="2000" dirty="0">
                <a:solidFill>
                  <a:schemeClr val="tx1"/>
                </a:solidFill>
              </a:rPr>
              <a:t>Work with Business Office on REQs, POs, INVs, as necessary</a:t>
            </a:r>
          </a:p>
        </p:txBody>
      </p:sp>
      <p:sp>
        <p:nvSpPr>
          <p:cNvPr id="4" name="TextBox 3">
            <a:extLst>
              <a:ext uri="{C183D7F6-B498-43B3-948B-1728B52AA6E4}">
                <adec:decorative xmlns:adec="http://schemas.microsoft.com/office/drawing/2017/decorative" val="1"/>
              </a:ext>
            </a:extLst>
          </p:cNvPr>
          <p:cNvSpPr txBox="1"/>
          <p:nvPr/>
        </p:nvSpPr>
        <p:spPr>
          <a:xfrm>
            <a:off x="4873336" y="207818"/>
            <a:ext cx="5444837" cy="872837"/>
          </a:xfrm>
          <a:prstGeom prst="rect">
            <a:avLst/>
          </a:prstGeom>
          <a:noFill/>
        </p:spPr>
        <p:txBody>
          <a:bodyPr wrap="square" rtlCol="0">
            <a:spAutoFit/>
          </a:bodyPr>
          <a:lstStyle/>
          <a:p>
            <a:endParaRPr lang="en-US">
              <a:solidFill>
                <a:prstClr val="black"/>
              </a:solidFill>
            </a:endParaRPr>
          </a:p>
        </p:txBody>
      </p:sp>
      <p:sp>
        <p:nvSpPr>
          <p:cNvPr id="7" name="Rectangle 6"/>
          <p:cNvSpPr/>
          <p:nvPr/>
        </p:nvSpPr>
        <p:spPr>
          <a:xfrm>
            <a:off x="1449379" y="1075357"/>
            <a:ext cx="6322877" cy="646331"/>
          </a:xfrm>
          <a:prstGeom prst="rect">
            <a:avLst/>
          </a:prstGeom>
        </p:spPr>
        <p:txBody>
          <a:bodyPr wrap="square">
            <a:spAutoFit/>
          </a:bodyPr>
          <a:lstStyle/>
          <a:p>
            <a:pPr algn="ctr"/>
            <a:r>
              <a:rPr lang="en-US" i="1">
                <a:solidFill>
                  <a:prstClr val="black"/>
                </a:solidFill>
              </a:rPr>
              <a:t>Works closely with the Principal Investigator to ensure fiscal responsibility throughout the term of grant.</a:t>
            </a:r>
          </a:p>
        </p:txBody>
      </p:sp>
      <p:pic>
        <p:nvPicPr>
          <p:cNvPr id="1028" name="Picture 4" descr="Inventory Control Quotes Abou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1593" y="3270396"/>
            <a:ext cx="2209038" cy="1546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See the source image"/>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8678" y="2135834"/>
            <a:ext cx="3137483" cy="2125773"/>
          </a:xfrm>
          <a:prstGeom prst="rect">
            <a:avLst/>
          </a:prstGeom>
          <a:ln>
            <a:noFill/>
          </a:ln>
          <a:effectLst>
            <a:softEdge rad="112500"/>
          </a:effectLst>
        </p:spPr>
      </p:pic>
      <p:pic>
        <p:nvPicPr>
          <p:cNvPr id="9" name="Picture 8" descr="See the source image"/>
          <p:cNvPicPr/>
          <p:nvPr/>
        </p:nvPicPr>
        <p:blipFill rotWithShape="1">
          <a:blip r:embed="rId5" cstate="email">
            <a:extLst>
              <a:ext uri="{28A0092B-C50C-407E-A947-70E740481C1C}">
                <a14:useLocalDpi xmlns:a14="http://schemas.microsoft.com/office/drawing/2010/main"/>
              </a:ext>
            </a:extLst>
          </a:blip>
          <a:srcRect/>
          <a:stretch/>
        </p:blipFill>
        <p:spPr bwMode="auto">
          <a:xfrm>
            <a:off x="6494423" y="3527508"/>
            <a:ext cx="1778509" cy="2423776"/>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1EEDBFCF-A406-42AE-BC1F-13F31FF7A66C}"/>
              </a:ext>
            </a:extLst>
          </p:cNvPr>
          <p:cNvSpPr>
            <a:spLocks noGrp="1"/>
          </p:cNvSpPr>
          <p:nvPr>
            <p:ph type="sldNum" sz="quarter" idx="12"/>
          </p:nvPr>
        </p:nvSpPr>
        <p:spPr/>
        <p:txBody>
          <a:bodyPr/>
          <a:lstStyle/>
          <a:p>
            <a:fld id="{596ABBDB-6FAD-4D69-931F-56C64217C7B9}" type="slidenum">
              <a:rPr lang="en-US" smtClean="0"/>
              <a:pPr/>
              <a:t>25</a:t>
            </a:fld>
            <a:endParaRPr lang="en-US"/>
          </a:p>
        </p:txBody>
      </p:sp>
    </p:spTree>
    <p:extLst>
      <p:ext uri="{BB962C8B-B14F-4D97-AF65-F5344CB8AC3E}">
        <p14:creationId xmlns:p14="http://schemas.microsoft.com/office/powerpoint/2010/main" val="3914191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p:spPr>
        <p:txBody>
          <a:bodyPr/>
          <a:lstStyle/>
          <a:p>
            <a:r>
              <a:rPr lang="en-US">
                <a:latin typeface="Times New Roman"/>
                <a:cs typeface="Times New Roman"/>
              </a:rPr>
              <a:t>Time &amp; Effort</a:t>
            </a:r>
            <a:endParaRPr lang="en-US"/>
          </a:p>
        </p:txBody>
      </p:sp>
      <p:sp>
        <p:nvSpPr>
          <p:cNvPr id="10" name="Content Placeholder 9">
            <a:extLst>
              <a:ext uri="{FF2B5EF4-FFF2-40B4-BE49-F238E27FC236}">
                <a16:creationId xmlns:a16="http://schemas.microsoft.com/office/drawing/2014/main" id="{DC8B832E-DA17-457F-A671-83C6BB90DBDF}"/>
              </a:ext>
            </a:extLst>
          </p:cNvPr>
          <p:cNvSpPr>
            <a:spLocks noGrp="1"/>
          </p:cNvSpPr>
          <p:nvPr>
            <p:ph idx="1"/>
          </p:nvPr>
        </p:nvSpPr>
        <p:spPr/>
        <p:txBody>
          <a:bodyPr vert="horz" lIns="0" tIns="45720" rIns="0" bIns="45720" rtlCol="0" anchor="t">
            <a:normAutofit/>
          </a:bodyPr>
          <a:lstStyle/>
          <a:p>
            <a:pPr>
              <a:buFont typeface="Wingdings" panose="020F0502020204030204" pitchFamily="34" charset="0"/>
              <a:buChar char="v"/>
            </a:pPr>
            <a:r>
              <a:rPr lang="en-US" dirty="0">
                <a:latin typeface="Bell MT"/>
              </a:rPr>
              <a:t>Importance of Time and Effort Reporting </a:t>
            </a:r>
            <a:endParaRPr lang="en-US" dirty="0"/>
          </a:p>
          <a:p>
            <a:pPr>
              <a:buFont typeface="Wingdings" panose="020F0502020204030204" pitchFamily="34" charset="0"/>
              <a:buChar char="v"/>
            </a:pPr>
            <a:r>
              <a:rPr lang="en-US" dirty="0">
                <a:latin typeface="Bell MT"/>
              </a:rPr>
              <a:t>Necessary, Reasonable and Allocable Costs</a:t>
            </a:r>
          </a:p>
          <a:p>
            <a:pPr>
              <a:buFont typeface="Wingdings" panose="020F0502020204030204" pitchFamily="34" charset="0"/>
              <a:buChar char="v"/>
            </a:pPr>
            <a:r>
              <a:rPr lang="en-US" dirty="0">
                <a:latin typeface="Bell MT"/>
              </a:rPr>
              <a:t>Time and Effort Selection Process</a:t>
            </a:r>
          </a:p>
          <a:p>
            <a:pPr algn="ctr"/>
            <a:r>
              <a:rPr lang="en-US" dirty="0">
                <a:latin typeface="Bell MT"/>
                <a:hlinkClick r:id="rId3"/>
              </a:rPr>
              <a:t>https://admin.southtexascollege.edu/grants/handbook.html</a:t>
            </a:r>
            <a:endParaRPr lang="en-US" dirty="0">
              <a:latin typeface="Bell MT"/>
            </a:endParaRPr>
          </a:p>
        </p:txBody>
      </p:sp>
      <p:pic>
        <p:nvPicPr>
          <p:cNvPr id="83970" name="Picture 2">
            <a:extLst>
              <a:ext uri="{C183D7F6-B498-43B3-948B-1728B52AA6E4}">
                <adec:decorative xmlns:adec="http://schemas.microsoft.com/office/drawing/2017/decorative" val="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5625" y="3234267"/>
            <a:ext cx="5022850" cy="3408363"/>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a:extLst>
              <a:ext uri="{C183D7F6-B498-43B3-948B-1728B52AA6E4}">
                <adec:decorative xmlns:adec="http://schemas.microsoft.com/office/drawing/2017/decorative" val="1"/>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84218" y="4305301"/>
            <a:ext cx="354172" cy="354172"/>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a:extLst>
              <a:ext uri="{C183D7F6-B498-43B3-948B-1728B52AA6E4}">
                <adec:decorative xmlns:adec="http://schemas.microsoft.com/office/drawing/2017/decorative" val="1"/>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84359" y="4154065"/>
            <a:ext cx="505407" cy="505407"/>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a:extLst>
              <a:ext uri="{C183D7F6-B498-43B3-948B-1728B52AA6E4}">
                <adec:decorative xmlns:adec="http://schemas.microsoft.com/office/drawing/2017/decorative" val="1"/>
              </a:ext>
            </a:extLst>
          </p:cNvP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99417" y="3875805"/>
            <a:ext cx="606582" cy="6065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B9B2E64-1285-4BA6-A553-23AD979ED059}"/>
              </a:ext>
            </a:extLst>
          </p:cNvPr>
          <p:cNvSpPr>
            <a:spLocks noGrp="1"/>
          </p:cNvSpPr>
          <p:nvPr>
            <p:ph type="sldNum" sz="quarter" idx="12"/>
          </p:nvPr>
        </p:nvSpPr>
        <p:spPr/>
        <p:txBody>
          <a:bodyPr/>
          <a:lstStyle/>
          <a:p>
            <a:fld id="{596ABBDB-6FAD-4D69-931F-56C64217C7B9}" type="slidenum">
              <a:rPr lang="en-US" smtClean="0"/>
              <a:pPr/>
              <a:t>26</a:t>
            </a:fld>
            <a:endParaRPr lang="en-US"/>
          </a:p>
        </p:txBody>
      </p:sp>
    </p:spTree>
    <p:extLst>
      <p:ext uri="{BB962C8B-B14F-4D97-AF65-F5344CB8AC3E}">
        <p14:creationId xmlns:p14="http://schemas.microsoft.com/office/powerpoint/2010/main" val="115715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237517-F276-4B81-BCDA-0428D1C453B8}"/>
              </a:ext>
            </a:extLst>
          </p:cNvPr>
          <p:cNvSpPr>
            <a:spLocks noGrp="1"/>
          </p:cNvSpPr>
          <p:nvPr>
            <p:ph type="sldNum" sz="quarter" idx="12"/>
          </p:nvPr>
        </p:nvSpPr>
        <p:spPr/>
        <p:txBody>
          <a:bodyPr/>
          <a:lstStyle/>
          <a:p>
            <a:fld id="{596ABBDB-6FAD-4D69-931F-56C64217C7B9}" type="slidenum">
              <a:rPr lang="en-US" smtClean="0"/>
              <a:pPr/>
              <a:t>27</a:t>
            </a:fld>
            <a:endParaRPr lang="en-US"/>
          </a:p>
        </p:txBody>
      </p:sp>
      <p:pic>
        <p:nvPicPr>
          <p:cNvPr id="5" name="Content Placeholder 4">
            <a:extLst>
              <a:ext uri="{C183D7F6-B498-43B3-948B-1728B52AA6E4}">
                <adec:decorative xmlns:adec="http://schemas.microsoft.com/office/drawing/2017/decorative" val="1"/>
              </a:ext>
            </a:extLst>
          </p:cNvPr>
          <p:cNvPicPr>
            <a:picLocks noGrp="1" noChangeAspect="1"/>
          </p:cNvPicPr>
          <p:nvPr>
            <p:ph idx="4294967295"/>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6639" t="5322" r="6085" b="24594"/>
          <a:stretch/>
        </p:blipFill>
        <p:spPr>
          <a:xfrm>
            <a:off x="1087928" y="265402"/>
            <a:ext cx="6829425" cy="589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stc logo">
            <a:extLs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25158" y="5213619"/>
            <a:ext cx="1057275" cy="1095375"/>
          </a:xfrm>
          <a:prstGeom prst="rect">
            <a:avLst/>
          </a:prstGeom>
        </p:spPr>
      </p:pic>
    </p:spTree>
    <p:extLst>
      <p:ext uri="{BB962C8B-B14F-4D97-AF65-F5344CB8AC3E}">
        <p14:creationId xmlns:p14="http://schemas.microsoft.com/office/powerpoint/2010/main" val="186112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8" y="568447"/>
            <a:ext cx="7543800" cy="920027"/>
          </a:xfrm>
        </p:spPr>
        <p:txBody>
          <a:bodyPr/>
          <a:lstStyle/>
          <a:p>
            <a:pPr algn="ctr"/>
            <a:r>
              <a:rPr lang="en-US"/>
              <a:t>Effort Reporting</a:t>
            </a:r>
          </a:p>
        </p:txBody>
      </p:sp>
      <p:sp>
        <p:nvSpPr>
          <p:cNvPr id="3" name="Content Placeholder 2"/>
          <p:cNvSpPr>
            <a:spLocks noGrp="1"/>
          </p:cNvSpPr>
          <p:nvPr>
            <p:ph idx="1"/>
          </p:nvPr>
        </p:nvSpPr>
        <p:spPr/>
        <p:txBody>
          <a:bodyPr vert="horz" lIns="0" tIns="45720" rIns="0" bIns="45720" rtlCol="0" anchor="t">
            <a:normAutofit fontScale="77500" lnSpcReduction="20000"/>
          </a:bodyPr>
          <a:lstStyle/>
          <a:p>
            <a:pPr>
              <a:buFont typeface="Wingdings" panose="05000000000000000000" pitchFamily="2" charset="2"/>
              <a:buChar char="v"/>
            </a:pPr>
            <a:r>
              <a:rPr lang="en-US" sz="2800" dirty="0"/>
              <a:t>Effort Reporting forms were reviewed by Brustein and Manasevit, PLLC, a firm with expertise with federal grant requirements.</a:t>
            </a:r>
          </a:p>
          <a:p>
            <a:pPr>
              <a:buFont typeface="Wingdings" panose="05000000000000000000" pitchFamily="2" charset="2"/>
              <a:buChar char="v"/>
            </a:pPr>
            <a:endParaRPr lang="en-US" sz="2800" dirty="0"/>
          </a:p>
          <a:p>
            <a:pPr>
              <a:buFont typeface="Wingdings" panose="05000000000000000000" pitchFamily="2" charset="2"/>
              <a:buChar char="v"/>
            </a:pPr>
            <a:r>
              <a:rPr lang="en-US" sz="2800" dirty="0"/>
              <a:t>It is a process mandated by the federal government to verify that labor charges to or cost shared on grant projects are accurate, timely, and reflect the actual level of work performed.</a:t>
            </a:r>
          </a:p>
          <a:p>
            <a:pPr>
              <a:buFont typeface="Wingdings" panose="05000000000000000000" pitchFamily="2" charset="2"/>
              <a:buChar char="v"/>
            </a:pPr>
            <a:endParaRPr lang="en-US" dirty="0"/>
          </a:p>
          <a:p>
            <a:pPr marL="383540" lvl="1">
              <a:buFont typeface="Wingdings" panose="05000000000000000000" pitchFamily="2" charset="2"/>
              <a:buChar char="v"/>
            </a:pPr>
            <a:r>
              <a:rPr lang="en-US" sz="2600" dirty="0"/>
              <a:t>Grant Activity Responsibilities and Commitment</a:t>
            </a:r>
          </a:p>
          <a:p>
            <a:pPr marL="383540" lvl="1">
              <a:buFont typeface="Wingdings" panose="05000000000000000000" pitchFamily="2" charset="2"/>
              <a:buChar char="v"/>
            </a:pPr>
            <a:r>
              <a:rPr lang="en-US" sz="2600" dirty="0"/>
              <a:t>Personnel Certification</a:t>
            </a:r>
          </a:p>
          <a:p>
            <a:pPr marL="383540" lvl="1">
              <a:buFont typeface="Wingdings" panose="05000000000000000000" pitchFamily="2" charset="2"/>
              <a:buChar char="v"/>
            </a:pPr>
            <a:r>
              <a:rPr lang="en-US" sz="2600" dirty="0"/>
              <a:t>Personnel Activity Report (PAR)</a:t>
            </a:r>
          </a:p>
          <a:p>
            <a:pPr marL="383540" lvl="1">
              <a:buFont typeface="Wingdings" panose="05000000000000000000" pitchFamily="2" charset="2"/>
              <a:buChar char="v"/>
            </a:pPr>
            <a:r>
              <a:rPr lang="en-US" sz="2600" dirty="0"/>
              <a:t>Semi-Annual Certification</a:t>
            </a:r>
          </a:p>
        </p:txBody>
      </p:sp>
      <p:sp>
        <p:nvSpPr>
          <p:cNvPr id="5" name="Rectangle 4"/>
          <p:cNvSpPr/>
          <p:nvPr/>
        </p:nvSpPr>
        <p:spPr>
          <a:xfrm>
            <a:off x="993819" y="1341516"/>
            <a:ext cx="7202079" cy="369332"/>
          </a:xfrm>
          <a:prstGeom prst="rect">
            <a:avLst/>
          </a:prstGeom>
        </p:spPr>
        <p:txBody>
          <a:bodyPr wrap="square">
            <a:spAutoFit/>
          </a:bodyPr>
          <a:lstStyle/>
          <a:p>
            <a:pPr algn="ctr"/>
            <a:r>
              <a:rPr lang="en-US" i="1">
                <a:solidFill>
                  <a:schemeClr val="tx1">
                    <a:lumMod val="75000"/>
                    <a:lumOff val="25000"/>
                  </a:schemeClr>
                </a:solidFill>
              </a:rPr>
              <a:t>Tracks completion of grant activities for personnel funded by a grantor. </a:t>
            </a:r>
          </a:p>
        </p:txBody>
      </p:sp>
      <p:sp>
        <p:nvSpPr>
          <p:cNvPr id="4" name="Slide Number Placeholder 3">
            <a:extLst>
              <a:ext uri="{FF2B5EF4-FFF2-40B4-BE49-F238E27FC236}">
                <a16:creationId xmlns:a16="http://schemas.microsoft.com/office/drawing/2014/main" id="{5517EC85-3874-468A-8677-A059FE0B3CB6}"/>
              </a:ext>
            </a:extLst>
          </p:cNvPr>
          <p:cNvSpPr>
            <a:spLocks noGrp="1"/>
          </p:cNvSpPr>
          <p:nvPr>
            <p:ph type="sldNum" sz="quarter" idx="12"/>
          </p:nvPr>
        </p:nvSpPr>
        <p:spPr/>
        <p:txBody>
          <a:bodyPr/>
          <a:lstStyle/>
          <a:p>
            <a:fld id="{596ABBDB-6FAD-4D69-931F-56C64217C7B9}" type="slidenum">
              <a:rPr lang="en-US" smtClean="0"/>
              <a:pPr/>
              <a:t>28</a:t>
            </a:fld>
            <a:endParaRPr lang="en-US"/>
          </a:p>
        </p:txBody>
      </p:sp>
    </p:spTree>
    <p:extLst>
      <p:ext uri="{BB962C8B-B14F-4D97-AF65-F5344CB8AC3E}">
        <p14:creationId xmlns:p14="http://schemas.microsoft.com/office/powerpoint/2010/main" val="956583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3FC9-9931-4D68-9636-B89F64DA4934}"/>
              </a:ext>
            </a:extLst>
          </p:cNvPr>
          <p:cNvSpPr>
            <a:spLocks noGrp="1"/>
          </p:cNvSpPr>
          <p:nvPr>
            <p:ph type="title"/>
          </p:nvPr>
        </p:nvSpPr>
        <p:spPr>
          <a:xfrm>
            <a:off x="822960" y="404445"/>
            <a:ext cx="7543800" cy="1186963"/>
          </a:xfrm>
        </p:spPr>
        <p:txBody>
          <a:bodyPr>
            <a:normAutofit fontScale="90000"/>
          </a:bodyPr>
          <a:lstStyle/>
          <a:p>
            <a:pPr algn="ctr"/>
            <a:r>
              <a:rPr lang="en-US" dirty="0">
                <a:latin typeface="Times New Roman"/>
                <a:cs typeface="Times New Roman"/>
              </a:rPr>
              <a:t>Effort Reporting Resources</a:t>
            </a:r>
            <a:br>
              <a:rPr lang="en-US" dirty="0">
                <a:solidFill>
                  <a:srgbClr val="FF0000"/>
                </a:solidFill>
                <a:latin typeface="Times New Roman"/>
                <a:cs typeface="Times New Roman"/>
              </a:rPr>
            </a:br>
            <a:r>
              <a:rPr lang="en-US" sz="2000" dirty="0"/>
              <a:t>On the STC website, in the Department of Grant Development, Management and Compliance webpage, click </a:t>
            </a:r>
            <a:r>
              <a:rPr lang="en-US" sz="2000" dirty="0">
                <a:solidFill>
                  <a:schemeClr val="accent4">
                    <a:lumMod val="75000"/>
                  </a:schemeClr>
                </a:solidFill>
              </a:rPr>
              <a:t>Forms and Guides </a:t>
            </a:r>
            <a:r>
              <a:rPr lang="en-US" sz="2000" dirty="0"/>
              <a:t>on the left menu:</a:t>
            </a:r>
            <a:endParaRPr lang="en-US" sz="2000" dirty="0">
              <a:solidFill>
                <a:srgbClr val="FF0000"/>
              </a:solidFill>
              <a:latin typeface="Times New Roman"/>
              <a:cs typeface="Times New Roman"/>
            </a:endParaRPr>
          </a:p>
        </p:txBody>
      </p:sp>
      <p:pic>
        <p:nvPicPr>
          <p:cNvPr id="6" name="Picture 5">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518746" y="1819886"/>
            <a:ext cx="5943600" cy="3978275"/>
          </a:xfrm>
          <a:prstGeom prst="rect">
            <a:avLst/>
          </a:prstGeom>
        </p:spPr>
      </p:pic>
      <p:pic>
        <p:nvPicPr>
          <p:cNvPr id="5" name="Content Placeholder 4">
            <a:extLst>
              <a:ext uri="{C183D7F6-B498-43B3-948B-1728B52AA6E4}">
                <adec:decorative xmlns:adec="http://schemas.microsoft.com/office/drawing/2017/decorative" val="1"/>
              </a:ext>
            </a:extLst>
          </p:cNvPr>
          <p:cNvPicPr>
            <a:picLocks noGrp="1"/>
          </p:cNvPicPr>
          <p:nvPr>
            <p:ph idx="1"/>
          </p:nvPr>
        </p:nvPicPr>
        <p:blipFill>
          <a:blip r:embed="rId4" cstate="email">
            <a:extLst>
              <a:ext uri="{28A0092B-C50C-407E-A947-70E740481C1C}">
                <a14:useLocalDpi xmlns:a14="http://schemas.microsoft.com/office/drawing/2010/main"/>
              </a:ext>
            </a:extLst>
          </a:blip>
          <a:stretch>
            <a:fillRect/>
          </a:stretch>
        </p:blipFill>
        <p:spPr>
          <a:xfrm>
            <a:off x="2191571" y="2611194"/>
            <a:ext cx="5933655" cy="4022725"/>
          </a:xfrm>
          <a:prstGeom prst="rect">
            <a:avLst/>
          </a:prstGeom>
        </p:spPr>
      </p:pic>
      <p:sp>
        <p:nvSpPr>
          <p:cNvPr id="7" name="Right Arrow 6">
            <a:extLst>
              <a:ext uri="{C183D7F6-B498-43B3-948B-1728B52AA6E4}">
                <adec:decorative xmlns:adec="http://schemas.microsoft.com/office/drawing/2017/decorative" val="1"/>
              </a:ext>
            </a:extLst>
          </p:cNvPr>
          <p:cNvSpPr/>
          <p:nvPr/>
        </p:nvSpPr>
        <p:spPr>
          <a:xfrm>
            <a:off x="31046" y="4325816"/>
            <a:ext cx="49764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AE808AF-50AB-4E28-BCF9-6A43A7FCD828}"/>
              </a:ext>
            </a:extLst>
          </p:cNvPr>
          <p:cNvSpPr>
            <a:spLocks noGrp="1"/>
          </p:cNvSpPr>
          <p:nvPr>
            <p:ph type="sldNum" sz="quarter" idx="12"/>
          </p:nvPr>
        </p:nvSpPr>
        <p:spPr/>
        <p:txBody>
          <a:bodyPr/>
          <a:lstStyle/>
          <a:p>
            <a:fld id="{596ABBDB-6FAD-4D69-931F-56C64217C7B9}" type="slidenum">
              <a:rPr lang="en-US" smtClean="0"/>
              <a:pPr/>
              <a:t>29</a:t>
            </a:fld>
            <a:endParaRPr lang="en-US"/>
          </a:p>
        </p:txBody>
      </p:sp>
    </p:spTree>
    <p:extLst>
      <p:ext uri="{BB962C8B-B14F-4D97-AF65-F5344CB8AC3E}">
        <p14:creationId xmlns:p14="http://schemas.microsoft.com/office/powerpoint/2010/main" val="36384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69E19-2CF8-4C9E-8851-EDEC6FBB24FB}"/>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6" name="Slide Number Placeholder 5">
            <a:extLst>
              <a:ext uri="{FF2B5EF4-FFF2-40B4-BE49-F238E27FC236}">
                <a16:creationId xmlns:a16="http://schemas.microsoft.com/office/drawing/2014/main" id="{5F3F0CFE-38CE-40CE-9707-C6E4D11D91C0}"/>
              </a:ext>
            </a:extLst>
          </p:cNvPr>
          <p:cNvSpPr>
            <a:spLocks noGrp="1"/>
          </p:cNvSpPr>
          <p:nvPr>
            <p:ph type="sldNum" sz="quarter" idx="12"/>
          </p:nvPr>
        </p:nvSpPr>
        <p:spPr/>
        <p:txBody>
          <a:bodyPr/>
          <a:lstStyle/>
          <a:p>
            <a:fld id="{596ABBDB-6FAD-4D69-931F-56C64217C7B9}" type="slidenum">
              <a:rPr lang="en-US" smtClean="0"/>
              <a:pPr/>
              <a:t>3</a:t>
            </a:fld>
            <a:endParaRPr lang="en-US"/>
          </a:p>
        </p:txBody>
      </p:sp>
    </p:spTree>
    <p:extLst>
      <p:ext uri="{BB962C8B-B14F-4D97-AF65-F5344CB8AC3E}">
        <p14:creationId xmlns:p14="http://schemas.microsoft.com/office/powerpoint/2010/main" val="25745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31" y="474785"/>
            <a:ext cx="7830429" cy="888022"/>
          </a:xfrm>
        </p:spPr>
        <p:txBody>
          <a:bodyPr>
            <a:normAutofit/>
          </a:bodyPr>
          <a:lstStyle/>
          <a:p>
            <a:pPr algn="ctr"/>
            <a:r>
              <a:rPr lang="en-US" sz="4000" dirty="0">
                <a:latin typeface="Times New Roman"/>
                <a:cs typeface="Times New Roman"/>
              </a:rPr>
              <a:t>Effort Reporting Resources Cont’d</a:t>
            </a:r>
          </a:p>
        </p:txBody>
      </p:sp>
      <p:pic>
        <p:nvPicPr>
          <p:cNvPr id="6" name="Content Placeholder 5">
            <a:extLst>
              <a:ext uri="{C183D7F6-B498-43B3-948B-1728B52AA6E4}">
                <adec:decorative xmlns:adec="http://schemas.microsoft.com/office/drawing/2017/decorative" val="1"/>
              </a:ext>
            </a:extLst>
          </p:cNvPr>
          <p:cNvPicPr>
            <a:picLocks noGrp="1"/>
          </p:cNvPicPr>
          <p:nvPr>
            <p:ph idx="1"/>
          </p:nvPr>
        </p:nvPicPr>
        <p:blipFill>
          <a:blip r:embed="rId3" cstate="email">
            <a:extLst>
              <a:ext uri="{28A0092B-C50C-407E-A947-70E740481C1C}">
                <a14:useLocalDpi xmlns:a14="http://schemas.microsoft.com/office/drawing/2010/main"/>
              </a:ext>
            </a:extLst>
          </a:blip>
          <a:stretch>
            <a:fillRect/>
          </a:stretch>
        </p:blipFill>
        <p:spPr>
          <a:xfrm>
            <a:off x="870439" y="1828678"/>
            <a:ext cx="7025055" cy="4396275"/>
          </a:xfrm>
          <a:prstGeom prst="rect">
            <a:avLst/>
          </a:prstGeom>
        </p:spPr>
      </p:pic>
      <p:sp>
        <p:nvSpPr>
          <p:cNvPr id="9" name="4-Point Star 8">
            <a:extLst>
              <a:ext uri="{C183D7F6-B498-43B3-948B-1728B52AA6E4}">
                <adec:decorative xmlns:adec="http://schemas.microsoft.com/office/drawing/2017/decorative" val="1"/>
              </a:ext>
            </a:extLst>
          </p:cNvPr>
          <p:cNvSpPr/>
          <p:nvPr/>
        </p:nvSpPr>
        <p:spPr>
          <a:xfrm>
            <a:off x="2435470" y="4739054"/>
            <a:ext cx="149469" cy="10550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a:extLst>
              <a:ext uri="{C183D7F6-B498-43B3-948B-1728B52AA6E4}">
                <adec:decorative xmlns:adec="http://schemas.microsoft.com/office/drawing/2017/decorative" val="1"/>
              </a:ext>
            </a:extLst>
          </p:cNvPr>
          <p:cNvSpPr/>
          <p:nvPr/>
        </p:nvSpPr>
        <p:spPr>
          <a:xfrm>
            <a:off x="2435470" y="5225562"/>
            <a:ext cx="149469" cy="10550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a:extLst>
              <a:ext uri="{C183D7F6-B498-43B3-948B-1728B52AA6E4}">
                <adec:decorative xmlns:adec="http://schemas.microsoft.com/office/drawing/2017/decorative" val="1"/>
              </a:ext>
            </a:extLst>
          </p:cNvPr>
          <p:cNvSpPr/>
          <p:nvPr/>
        </p:nvSpPr>
        <p:spPr>
          <a:xfrm>
            <a:off x="2435469" y="5577252"/>
            <a:ext cx="149469" cy="10550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a:extLst>
              <a:ext uri="{C183D7F6-B498-43B3-948B-1728B52AA6E4}">
                <adec:decorative xmlns:adec="http://schemas.microsoft.com/office/drawing/2017/decorative" val="1"/>
              </a:ext>
            </a:extLst>
          </p:cNvPr>
          <p:cNvSpPr/>
          <p:nvPr/>
        </p:nvSpPr>
        <p:spPr>
          <a:xfrm>
            <a:off x="2435468" y="5877653"/>
            <a:ext cx="149469" cy="10550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8D8757D-BCB5-4879-98D6-3293B476C416}"/>
              </a:ext>
            </a:extLst>
          </p:cNvPr>
          <p:cNvSpPr>
            <a:spLocks noGrp="1"/>
          </p:cNvSpPr>
          <p:nvPr>
            <p:ph type="sldNum" sz="quarter" idx="12"/>
          </p:nvPr>
        </p:nvSpPr>
        <p:spPr/>
        <p:txBody>
          <a:bodyPr/>
          <a:lstStyle/>
          <a:p>
            <a:fld id="{596ABBDB-6FAD-4D69-931F-56C64217C7B9}" type="slidenum">
              <a:rPr lang="en-US" smtClean="0"/>
              <a:pPr/>
              <a:t>30</a:t>
            </a:fld>
            <a:endParaRPr lang="en-US"/>
          </a:p>
        </p:txBody>
      </p:sp>
    </p:spTree>
    <p:extLst>
      <p:ext uri="{BB962C8B-B14F-4D97-AF65-F5344CB8AC3E}">
        <p14:creationId xmlns:p14="http://schemas.microsoft.com/office/powerpoint/2010/main" val="383610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245016"/>
          </a:xfrm>
        </p:spPr>
        <p:txBody>
          <a:bodyPr>
            <a:normAutofit/>
          </a:bodyPr>
          <a:lstStyle/>
          <a:p>
            <a:pPr algn="ctr"/>
            <a:r>
              <a:rPr lang="en-US" sz="4000" dirty="0"/>
              <a:t>Time and Effort Selection Process</a:t>
            </a:r>
          </a:p>
        </p:txBody>
      </p:sp>
      <p:pic>
        <p:nvPicPr>
          <p:cNvPr id="7" name="Content Placeholder 6">
            <a:extLs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1469" y="1758461"/>
            <a:ext cx="7654275" cy="4700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EAE6BF67-5A93-4E6E-B11E-A48C9275D4B5}"/>
              </a:ext>
            </a:extLst>
          </p:cNvPr>
          <p:cNvSpPr>
            <a:spLocks noGrp="1"/>
          </p:cNvSpPr>
          <p:nvPr>
            <p:ph type="sldNum" sz="quarter" idx="12"/>
          </p:nvPr>
        </p:nvSpPr>
        <p:spPr/>
        <p:txBody>
          <a:bodyPr/>
          <a:lstStyle/>
          <a:p>
            <a:fld id="{596ABBDB-6FAD-4D69-931F-56C64217C7B9}" type="slidenum">
              <a:rPr lang="en-US" smtClean="0"/>
              <a:pPr/>
              <a:t>31</a:t>
            </a:fld>
            <a:endParaRPr lang="en-US"/>
          </a:p>
        </p:txBody>
      </p:sp>
    </p:spTree>
    <p:extLst>
      <p:ext uri="{BB962C8B-B14F-4D97-AF65-F5344CB8AC3E}">
        <p14:creationId xmlns:p14="http://schemas.microsoft.com/office/powerpoint/2010/main" val="633596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7200" y="5266592"/>
            <a:ext cx="1066800" cy="1028700"/>
          </a:xfrm>
          <a:prstGeom prst="rect">
            <a:avLst/>
          </a:prstGeom>
        </p:spPr>
      </p:pic>
      <p:pic>
        <p:nvPicPr>
          <p:cNvPr id="5" name="Content Placeholder 4">
            <a:extLst>
              <a:ext uri="{C183D7F6-B498-43B3-948B-1728B52AA6E4}">
                <adec:decorative xmlns:adec="http://schemas.microsoft.com/office/drawing/2017/decorative" val="1"/>
              </a:ext>
            </a:extLst>
          </p:cNvPr>
          <p:cNvPicPr>
            <a:picLocks noGrp="1" noChangeAspect="1"/>
          </p:cNvPicPr>
          <p:nvPr>
            <p:ph sz="half" idx="4294967295"/>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contrast="3000"/>
                    </a14:imgEffect>
                  </a14:imgLayer>
                </a14:imgProps>
              </a:ext>
              <a:ext uri="{28A0092B-C50C-407E-A947-70E740481C1C}">
                <a14:useLocalDpi xmlns:a14="http://schemas.microsoft.com/office/drawing/2010/main"/>
              </a:ext>
            </a:extLst>
          </a:blip>
          <a:stretch>
            <a:fillRect/>
          </a:stretch>
        </p:blipFill>
        <p:spPr>
          <a:xfrm>
            <a:off x="314764" y="360486"/>
            <a:ext cx="2997200" cy="5934806"/>
          </a:xfr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139828" y="476421"/>
            <a:ext cx="5320165" cy="5928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311964" y="821436"/>
            <a:ext cx="4792980" cy="6036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484100" y="1009557"/>
            <a:ext cx="5299364" cy="637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722BE9DB-A06E-4962-B48E-28E141DABC41}"/>
              </a:ext>
            </a:extLst>
          </p:cNvPr>
          <p:cNvSpPr>
            <a:spLocks noGrp="1"/>
          </p:cNvSpPr>
          <p:nvPr>
            <p:ph type="sldNum" sz="quarter" idx="12"/>
          </p:nvPr>
        </p:nvSpPr>
        <p:spPr/>
        <p:txBody>
          <a:bodyPr/>
          <a:lstStyle/>
          <a:p>
            <a:fld id="{596ABBDB-6FAD-4D69-931F-56C64217C7B9}" type="slidenum">
              <a:rPr lang="en-US" smtClean="0"/>
              <a:pPr/>
              <a:t>32</a:t>
            </a:fld>
            <a:endParaRPr lang="en-US"/>
          </a:p>
        </p:txBody>
      </p:sp>
    </p:spTree>
    <p:extLst>
      <p:ext uri="{BB962C8B-B14F-4D97-AF65-F5344CB8AC3E}">
        <p14:creationId xmlns:p14="http://schemas.microsoft.com/office/powerpoint/2010/main" val="2345441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2655" y="5171854"/>
            <a:ext cx="1066892" cy="1030313"/>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06632" y="384663"/>
            <a:ext cx="4071938" cy="5857875"/>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740717" y="175847"/>
            <a:ext cx="5320165" cy="6400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 result for peopleadmin"/>
          <p:cNvPicPr/>
          <p:nvPr/>
        </p:nvPicPr>
        <p:blipFill>
          <a:blip r:embed="rId8">
            <a:extLst>
              <a:ext uri="{28A0092B-C50C-407E-A947-70E740481C1C}">
                <a14:useLocalDpi xmlns:a14="http://schemas.microsoft.com/office/drawing/2010/main"/>
              </a:ext>
            </a:extLst>
          </a:blip>
          <a:srcRect/>
          <a:stretch>
            <a:fillRect/>
          </a:stretch>
        </p:blipFill>
        <p:spPr bwMode="auto">
          <a:xfrm>
            <a:off x="3341369" y="738285"/>
            <a:ext cx="5621655" cy="273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50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740717" y="324765"/>
            <a:ext cx="5299364" cy="636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B8847230-1CEA-4CD0-BCF5-6B037AAF6D22}"/>
              </a:ext>
            </a:extLst>
          </p:cNvPr>
          <p:cNvSpPr>
            <a:spLocks noGrp="1"/>
          </p:cNvSpPr>
          <p:nvPr>
            <p:ph type="sldNum" sz="quarter" idx="12"/>
          </p:nvPr>
        </p:nvSpPr>
        <p:spPr/>
        <p:txBody>
          <a:bodyPr/>
          <a:lstStyle/>
          <a:p>
            <a:fld id="{596ABBDB-6FAD-4D69-931F-56C64217C7B9}" type="slidenum">
              <a:rPr lang="en-US" smtClean="0"/>
              <a:pPr/>
              <a:t>33</a:t>
            </a:fld>
            <a:endParaRPr lang="en-US"/>
          </a:p>
        </p:txBody>
      </p:sp>
    </p:spTree>
    <p:extLst>
      <p:ext uri="{BB962C8B-B14F-4D97-AF65-F5344CB8AC3E}">
        <p14:creationId xmlns:p14="http://schemas.microsoft.com/office/powerpoint/2010/main" val="41529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274026" y="263769"/>
            <a:ext cx="3392366" cy="6028117"/>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108" y="5261573"/>
            <a:ext cx="1066892" cy="1030313"/>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3771900" y="193431"/>
            <a:ext cx="5299364" cy="6532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0EC14867-769B-4170-BFAE-04A70068D689}"/>
              </a:ext>
            </a:extLst>
          </p:cNvPr>
          <p:cNvSpPr>
            <a:spLocks noGrp="1"/>
          </p:cNvSpPr>
          <p:nvPr>
            <p:ph type="sldNum" sz="quarter" idx="12"/>
          </p:nvPr>
        </p:nvSpPr>
        <p:spPr/>
        <p:txBody>
          <a:bodyPr/>
          <a:lstStyle/>
          <a:p>
            <a:fld id="{596ABBDB-6FAD-4D69-931F-56C64217C7B9}" type="slidenum">
              <a:rPr lang="en-US" smtClean="0"/>
              <a:pPr/>
              <a:t>34</a:t>
            </a:fld>
            <a:endParaRPr lang="en-US"/>
          </a:p>
        </p:txBody>
      </p:sp>
    </p:spTree>
    <p:extLst>
      <p:ext uri="{BB962C8B-B14F-4D97-AF65-F5344CB8AC3E}">
        <p14:creationId xmlns:p14="http://schemas.microsoft.com/office/powerpoint/2010/main" val="19686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AE00-1A39-4F8E-81F5-D1FD272BD6B6}"/>
              </a:ext>
            </a:extLst>
          </p:cNvPr>
          <p:cNvSpPr>
            <a:spLocks noGrp="1"/>
          </p:cNvSpPr>
          <p:nvPr>
            <p:ph type="title"/>
          </p:nvPr>
        </p:nvSpPr>
        <p:spPr/>
        <p:txBody>
          <a:bodyPr/>
          <a:lstStyle/>
          <a:p>
            <a:r>
              <a:rPr lang="en-US"/>
              <a:t>Break Time</a:t>
            </a:r>
          </a:p>
        </p:txBody>
      </p:sp>
      <p:sp>
        <p:nvSpPr>
          <p:cNvPr id="3" name="Content Placeholder 2">
            <a:extLst>
              <a:ext uri="{FF2B5EF4-FFF2-40B4-BE49-F238E27FC236}">
                <a16:creationId xmlns:a16="http://schemas.microsoft.com/office/drawing/2014/main" id="{5FF8859F-27ED-41E3-B4C1-5E2FB05C181E}"/>
              </a:ext>
            </a:extLst>
          </p:cNvPr>
          <p:cNvSpPr>
            <a:spLocks noGrp="1"/>
          </p:cNvSpPr>
          <p:nvPr>
            <p:ph idx="1"/>
          </p:nvPr>
        </p:nvSpPr>
        <p:spPr>
          <a:xfrm>
            <a:off x="3396919" y="3900595"/>
            <a:ext cx="6693866" cy="3295936"/>
          </a:xfrm>
        </p:spPr>
        <p:txBody>
          <a:bodyPr vert="horz" lIns="0" tIns="45720" rIns="0" bIns="45720" rtlCol="0" anchor="t">
            <a:normAutofit/>
          </a:bodyPr>
          <a:lstStyle/>
          <a:p>
            <a:r>
              <a:rPr lang="en-US" sz="2800" dirty="0"/>
              <a:t>15 minutes</a:t>
            </a:r>
          </a:p>
        </p:txBody>
      </p:sp>
      <p:pic>
        <p:nvPicPr>
          <p:cNvPr id="84994"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90800" y="1981895"/>
            <a:ext cx="4200526" cy="41903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736C813-6198-498E-88E6-565E15BE5C73}"/>
              </a:ext>
            </a:extLst>
          </p:cNvPr>
          <p:cNvSpPr>
            <a:spLocks noGrp="1"/>
          </p:cNvSpPr>
          <p:nvPr>
            <p:ph type="sldNum" sz="quarter" idx="12"/>
          </p:nvPr>
        </p:nvSpPr>
        <p:spPr/>
        <p:txBody>
          <a:bodyPr/>
          <a:lstStyle/>
          <a:p>
            <a:fld id="{596ABBDB-6FAD-4D69-931F-56C64217C7B9}" type="slidenum">
              <a:rPr lang="en-US" smtClean="0"/>
              <a:pPr/>
              <a:t>35</a:t>
            </a:fld>
            <a:endParaRPr lang="en-US"/>
          </a:p>
        </p:txBody>
      </p:sp>
    </p:spTree>
    <p:extLst>
      <p:ext uri="{BB962C8B-B14F-4D97-AF65-F5344CB8AC3E}">
        <p14:creationId xmlns:p14="http://schemas.microsoft.com/office/powerpoint/2010/main" val="180862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Instructions</a:t>
            </a:r>
          </a:p>
        </p:txBody>
      </p:sp>
      <p:sp>
        <p:nvSpPr>
          <p:cNvPr id="3" name="Content Placeholder 2"/>
          <p:cNvSpPr>
            <a:spLocks noGrp="1"/>
          </p:cNvSpPr>
          <p:nvPr>
            <p:ph idx="1"/>
          </p:nvPr>
        </p:nvSpPr>
        <p:spPr>
          <a:xfrm>
            <a:off x="822959" y="1845734"/>
            <a:ext cx="5285609" cy="4023360"/>
          </a:xfrm>
        </p:spPr>
        <p:txBody>
          <a:bodyPr>
            <a:normAutofit/>
          </a:bodyPr>
          <a:lstStyle/>
          <a:p>
            <a:pPr>
              <a:buFont typeface="Wingdings" panose="05000000000000000000" pitchFamily="2" charset="2"/>
              <a:buChar char="v"/>
            </a:pPr>
            <a:r>
              <a:rPr lang="en-US" sz="2400" dirty="0"/>
              <a:t>Review the scenario on your tables </a:t>
            </a:r>
          </a:p>
          <a:p>
            <a:pPr>
              <a:buFont typeface="Wingdings" panose="05000000000000000000" pitchFamily="2" charset="2"/>
              <a:buChar char="v"/>
            </a:pPr>
            <a:r>
              <a:rPr lang="en-US" sz="2400" dirty="0"/>
              <a:t>Each table is to find as many errors or items that are missing in policy or procedure in this section</a:t>
            </a:r>
          </a:p>
          <a:p>
            <a:pPr>
              <a:buFont typeface="Wingdings" panose="05000000000000000000" pitchFamily="2" charset="2"/>
              <a:buChar char="v"/>
            </a:pPr>
            <a:r>
              <a:rPr lang="en-US" sz="2400" dirty="0"/>
              <a:t>Write down your team’s responses</a:t>
            </a:r>
          </a:p>
          <a:p>
            <a:pPr>
              <a:buFont typeface="Wingdings" panose="05000000000000000000" pitchFamily="2" charset="2"/>
              <a:buChar char="v"/>
            </a:pPr>
            <a:r>
              <a:rPr lang="en-US" sz="2400" dirty="0"/>
              <a:t>Discussion will follow</a:t>
            </a:r>
          </a:p>
          <a:p>
            <a:pPr marL="0" indent="0">
              <a:buNone/>
            </a:pPr>
            <a:endParaRPr lang="en-US" sz="2400" dirty="0"/>
          </a:p>
          <a:p>
            <a:pPr marL="0" indent="0">
              <a:buNone/>
            </a:pPr>
            <a:endParaRPr lang="en-US" sz="2400" dirty="0"/>
          </a:p>
        </p:txBody>
      </p:sp>
      <p:pic>
        <p:nvPicPr>
          <p:cNvPr id="8601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14481" y="3250327"/>
            <a:ext cx="2541530" cy="2839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D7B80E-0DA3-439C-A66F-27572B83B545}"/>
              </a:ext>
            </a:extLst>
          </p:cNvPr>
          <p:cNvSpPr>
            <a:spLocks noGrp="1"/>
          </p:cNvSpPr>
          <p:nvPr>
            <p:ph type="sldNum" sz="quarter" idx="12"/>
          </p:nvPr>
        </p:nvSpPr>
        <p:spPr/>
        <p:txBody>
          <a:bodyPr/>
          <a:lstStyle/>
          <a:p>
            <a:fld id="{596ABBDB-6FAD-4D69-931F-56C64217C7B9}" type="slidenum">
              <a:rPr lang="en-US" smtClean="0"/>
              <a:pPr/>
              <a:t>36</a:t>
            </a:fld>
            <a:endParaRPr lang="en-US"/>
          </a:p>
        </p:txBody>
      </p:sp>
    </p:spTree>
    <p:extLst>
      <p:ext uri="{BB962C8B-B14F-4D97-AF65-F5344CB8AC3E}">
        <p14:creationId xmlns:p14="http://schemas.microsoft.com/office/powerpoint/2010/main" val="2516421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Activity </a:t>
            </a:r>
          </a:p>
        </p:txBody>
      </p:sp>
      <p:sp>
        <p:nvSpPr>
          <p:cNvPr id="3" name="Content Placeholder 2"/>
          <p:cNvSpPr>
            <a:spLocks noGrp="1"/>
          </p:cNvSpPr>
          <p:nvPr>
            <p:ph idx="1"/>
          </p:nvPr>
        </p:nvSpPr>
        <p:spPr>
          <a:xfrm>
            <a:off x="822959" y="1845733"/>
            <a:ext cx="7543801" cy="4328823"/>
          </a:xfrm>
        </p:spPr>
        <p:txBody>
          <a:bodyPr vert="horz" lIns="0" tIns="45720" rIns="0" bIns="45720" rtlCol="0" anchor="t">
            <a:normAutofit fontScale="92500" lnSpcReduction="10000"/>
          </a:bodyPr>
          <a:lstStyle/>
          <a:p>
            <a:r>
              <a:rPr lang="en-US" dirty="0"/>
              <a:t>On August 20</a:t>
            </a:r>
            <a:r>
              <a:rPr lang="en-US" baseline="30000" dirty="0"/>
              <a:t>th</a:t>
            </a:r>
            <a:r>
              <a:rPr lang="en-US" dirty="0"/>
              <a:t>, 2019, South Texas College was awarded a $375,000 grant award from the Texas Workforce Commission, funded through the Federal Department of Education.  The award will begin upon a fully executed contract and is scheduled to end on 12/31/2020.  The final signature is done on 09/18/2019. </a:t>
            </a:r>
          </a:p>
          <a:p>
            <a:r>
              <a:rPr lang="en-US" dirty="0"/>
              <a:t>The Contract calls for Certifications for 160 students in specific CTE career pathways.  Pathways include Cybersecurity, Information Technologies and Architectural Design. The grant will provide funding for curriculum development, tuition, fees, books and supplies, a specialty computer and software for each pathway (each one valued at $11,000) as well as money for 1 full time Project Director, recruiting and marketing.  </a:t>
            </a:r>
          </a:p>
          <a:p>
            <a:r>
              <a:rPr lang="en-US" dirty="0">
                <a:latin typeface="Bell MT"/>
              </a:rPr>
              <a:t>A monthly expenditure report, 4 quarterly reports starting the 1</a:t>
            </a:r>
            <a:r>
              <a:rPr lang="en-US" baseline="30000" dirty="0">
                <a:latin typeface="Bell MT"/>
              </a:rPr>
              <a:t>st</a:t>
            </a:r>
            <a:r>
              <a:rPr lang="en-US" dirty="0">
                <a:latin typeface="Bell MT"/>
              </a:rPr>
              <a:t> reporting period of 9/1/2019 and a final close out report and fiscal report </a:t>
            </a:r>
            <a:r>
              <a:rPr lang="en-US">
                <a:latin typeface="Bell MT"/>
              </a:rPr>
              <a:t>due 60 days after the grant date.  The grant retention period is 5 years after </a:t>
            </a:r>
            <a:r>
              <a:rPr lang="en-US" dirty="0">
                <a:latin typeface="Bell MT"/>
              </a:rPr>
              <a:t>the grant end.</a:t>
            </a:r>
          </a:p>
        </p:txBody>
      </p:sp>
      <p:sp>
        <p:nvSpPr>
          <p:cNvPr id="4" name="Slide Number Placeholder 3">
            <a:extLst>
              <a:ext uri="{FF2B5EF4-FFF2-40B4-BE49-F238E27FC236}">
                <a16:creationId xmlns:a16="http://schemas.microsoft.com/office/drawing/2014/main" id="{0DA55948-0BC1-4993-B503-A2B3346F8B52}"/>
              </a:ext>
            </a:extLst>
          </p:cNvPr>
          <p:cNvSpPr>
            <a:spLocks noGrp="1"/>
          </p:cNvSpPr>
          <p:nvPr>
            <p:ph type="sldNum" sz="quarter" idx="12"/>
          </p:nvPr>
        </p:nvSpPr>
        <p:spPr/>
        <p:txBody>
          <a:bodyPr/>
          <a:lstStyle/>
          <a:p>
            <a:fld id="{596ABBDB-6FAD-4D69-931F-56C64217C7B9}" type="slidenum">
              <a:rPr lang="en-US" smtClean="0"/>
              <a:pPr/>
              <a:t>37</a:t>
            </a:fld>
            <a:endParaRPr lang="en-US"/>
          </a:p>
        </p:txBody>
      </p:sp>
    </p:spTree>
    <p:extLst>
      <p:ext uri="{BB962C8B-B14F-4D97-AF65-F5344CB8AC3E}">
        <p14:creationId xmlns:p14="http://schemas.microsoft.com/office/powerpoint/2010/main" val="7897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848260"/>
            <a:ext cx="7543800" cy="895697"/>
          </a:xfrm>
        </p:spPr>
        <p:txBody>
          <a:bodyPr>
            <a:normAutofit/>
          </a:bodyPr>
          <a:lstStyle/>
          <a:p>
            <a:r>
              <a:rPr lang="en-US" dirty="0"/>
              <a:t>Activity List-Initiation &amp; Q1</a:t>
            </a:r>
          </a:p>
        </p:txBody>
      </p:sp>
      <p:sp>
        <p:nvSpPr>
          <p:cNvPr id="3" name="Content Placeholder 2"/>
          <p:cNvSpPr>
            <a:spLocks noGrp="1"/>
          </p:cNvSpPr>
          <p:nvPr>
            <p:ph idx="1"/>
          </p:nvPr>
        </p:nvSpPr>
        <p:spPr>
          <a:xfrm>
            <a:off x="822960" y="1743958"/>
            <a:ext cx="7543800" cy="4715827"/>
          </a:xfrm>
        </p:spPr>
        <p:txBody>
          <a:bodyPr vert="horz" lIns="0" tIns="45720" rIns="0" bIns="45720" rtlCol="0" anchor="t">
            <a:normAutofit/>
          </a:bodyPr>
          <a:lstStyle/>
          <a:p>
            <a:pPr>
              <a:buFont typeface="Wingdings" panose="05000000000000000000" pitchFamily="2" charset="2"/>
              <a:buChar char="v"/>
            </a:pPr>
            <a:r>
              <a:rPr lang="en-US" dirty="0">
                <a:latin typeface="Bell MT"/>
              </a:rPr>
              <a:t>Review Budget to ensure what is being committed in financially feasible</a:t>
            </a:r>
          </a:p>
          <a:p>
            <a:pPr>
              <a:buFont typeface="Wingdings" panose="05000000000000000000" pitchFamily="2" charset="2"/>
              <a:buChar char="v"/>
            </a:pPr>
            <a:r>
              <a:rPr lang="en-US" dirty="0">
                <a:latin typeface="Bell MT"/>
              </a:rPr>
              <a:t>PI/PD completes and routes set-up forms for President’s signature</a:t>
            </a:r>
          </a:p>
          <a:p>
            <a:pPr>
              <a:buFont typeface="Wingdings" panose="05000000000000000000" pitchFamily="2" charset="2"/>
              <a:buChar char="v"/>
            </a:pPr>
            <a:r>
              <a:rPr lang="en-US" dirty="0">
                <a:latin typeface="Bell MT"/>
              </a:rPr>
              <a:t>Work with Purchasing to get 1 quote for equipment</a:t>
            </a:r>
          </a:p>
          <a:p>
            <a:pPr>
              <a:buFont typeface="Wingdings" panose="05000000000000000000" pitchFamily="2" charset="2"/>
              <a:buChar char="v"/>
            </a:pPr>
            <a:r>
              <a:rPr lang="en-US" dirty="0">
                <a:latin typeface="Bell MT"/>
              </a:rPr>
              <a:t>Set meeting with PR/Marketing to start recruitment promotion</a:t>
            </a:r>
          </a:p>
          <a:p>
            <a:pPr>
              <a:buFont typeface="Wingdings" panose="05000000000000000000" pitchFamily="2" charset="2"/>
              <a:buChar char="v"/>
            </a:pPr>
            <a:r>
              <a:rPr lang="en-US" dirty="0">
                <a:latin typeface="Bell MT"/>
              </a:rPr>
              <a:t>Route an NOE and a Grant Activity Commitment form for curriculum development with activity starting August 31</a:t>
            </a:r>
            <a:r>
              <a:rPr lang="en-US" baseline="30000" dirty="0">
                <a:latin typeface="Bell MT"/>
              </a:rPr>
              <a:t>st</a:t>
            </a:r>
            <a:r>
              <a:rPr lang="en-US" dirty="0">
                <a:latin typeface="Bell MT"/>
              </a:rPr>
              <a:t>, 2019</a:t>
            </a:r>
          </a:p>
          <a:p>
            <a:pPr>
              <a:buFont typeface="Wingdings" panose="05000000000000000000" pitchFamily="2" charset="2"/>
              <a:buChar char="v"/>
            </a:pPr>
            <a:r>
              <a:rPr lang="en-US" dirty="0">
                <a:latin typeface="Bell MT"/>
              </a:rPr>
              <a:t>Route and NOE and a Grant Activity Commitment form  for the 100% grant dedicated PI/PD.</a:t>
            </a:r>
          </a:p>
          <a:p>
            <a:pPr>
              <a:buFont typeface="Wingdings" panose="05000000000000000000" pitchFamily="2" charset="2"/>
              <a:buChar char="v"/>
            </a:pPr>
            <a:r>
              <a:rPr lang="en-US" dirty="0">
                <a:latin typeface="Bell MT"/>
              </a:rPr>
              <a:t>GDMC to prepare set-up forms for new grant (Budget Request, New Grant set-up, Banner Access Request) and route for signatures</a:t>
            </a:r>
          </a:p>
          <a:p>
            <a:pPr>
              <a:buFont typeface="Wingdings" panose="05000000000000000000" pitchFamily="2" charset="2"/>
              <a:buChar char="v"/>
            </a:pPr>
            <a:r>
              <a:rPr lang="en-US" dirty="0">
                <a:latin typeface="Bell MT"/>
              </a:rPr>
              <a:t>PI &amp; FM prepare and facilitate Grant Initiation Meeting</a:t>
            </a:r>
          </a:p>
          <a:p>
            <a:pPr>
              <a:buFont typeface="Wingdings" panose="05000000000000000000" pitchFamily="2" charset="2"/>
              <a:buChar char="v"/>
            </a:pPr>
            <a:endParaRPr lang="en-US" i="1" dirty="0"/>
          </a:p>
          <a:p>
            <a:pPr>
              <a:buFont typeface="Wingdings" panose="05000000000000000000" pitchFamily="2" charset="2"/>
              <a:buChar char="v"/>
            </a:pPr>
            <a:endParaRPr lang="en-US" i="1" dirty="0"/>
          </a:p>
          <a:p>
            <a:pPr>
              <a:buFont typeface="Wingdings" panose="05000000000000000000" pitchFamily="2" charset="2"/>
              <a:buChar char="v"/>
            </a:pPr>
            <a:endParaRPr lang="en-US" i="1" dirty="0"/>
          </a:p>
          <a:p>
            <a:pPr>
              <a:buFont typeface="Wingdings" panose="05000000000000000000" pitchFamily="2" charset="2"/>
              <a:buChar char="v"/>
            </a:pPr>
            <a:endParaRPr lang="en-US" i="1" dirty="0"/>
          </a:p>
          <a:p>
            <a:pPr>
              <a:buFont typeface="Wingdings" panose="05000000000000000000" pitchFamily="2" charset="2"/>
              <a:buChar char="v"/>
            </a:pPr>
            <a:endParaRPr lang="en-US" dirty="0"/>
          </a:p>
        </p:txBody>
      </p:sp>
      <p:sp>
        <p:nvSpPr>
          <p:cNvPr id="4" name="Slide Number Placeholder 3">
            <a:extLst>
              <a:ext uri="{FF2B5EF4-FFF2-40B4-BE49-F238E27FC236}">
                <a16:creationId xmlns:a16="http://schemas.microsoft.com/office/drawing/2014/main" id="{59D611C0-D8EC-4AB9-BDAD-553AA2F01A4E}"/>
              </a:ext>
            </a:extLst>
          </p:cNvPr>
          <p:cNvSpPr>
            <a:spLocks noGrp="1"/>
          </p:cNvSpPr>
          <p:nvPr>
            <p:ph type="sldNum" sz="quarter" idx="12"/>
          </p:nvPr>
        </p:nvSpPr>
        <p:spPr/>
        <p:txBody>
          <a:bodyPr/>
          <a:lstStyle/>
          <a:p>
            <a:fld id="{596ABBDB-6FAD-4D69-931F-56C64217C7B9}" type="slidenum">
              <a:rPr lang="en-US" smtClean="0"/>
              <a:pPr/>
              <a:t>38</a:t>
            </a:fld>
            <a:endParaRPr lang="en-US"/>
          </a:p>
        </p:txBody>
      </p:sp>
    </p:spTree>
    <p:extLst>
      <p:ext uri="{BB962C8B-B14F-4D97-AF65-F5344CB8AC3E}">
        <p14:creationId xmlns:p14="http://schemas.microsoft.com/office/powerpoint/2010/main" val="2151772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44" y="986986"/>
            <a:ext cx="6796725" cy="822961"/>
          </a:xfrm>
        </p:spPr>
        <p:txBody>
          <a:bodyPr>
            <a:normAutofit/>
          </a:bodyPr>
          <a:lstStyle/>
          <a:p>
            <a:r>
              <a:rPr lang="en-US" sz="4400" dirty="0"/>
              <a:t>Activity List-Q2, Q3 and Q4</a:t>
            </a:r>
          </a:p>
        </p:txBody>
      </p:sp>
      <p:sp>
        <p:nvSpPr>
          <p:cNvPr id="4" name="Content Placeholder 2"/>
          <p:cNvSpPr txBox="1">
            <a:spLocks/>
          </p:cNvSpPr>
          <p:nvPr/>
        </p:nvSpPr>
        <p:spPr>
          <a:xfrm>
            <a:off x="906044" y="1800520"/>
            <a:ext cx="7625214" cy="4659266"/>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Bell MT" panose="020205030603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Bell MT" panose="020205030603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dirty="0">
                <a:latin typeface="Bell MT"/>
              </a:rPr>
              <a:t>Receive equipment and contact GDMC so they can track the equipment</a:t>
            </a:r>
          </a:p>
          <a:p>
            <a:pPr>
              <a:buFont typeface="Wingdings" panose="05000000000000000000" pitchFamily="2" charset="2"/>
              <a:buChar char="v"/>
            </a:pPr>
            <a:r>
              <a:rPr lang="en-US" dirty="0">
                <a:latin typeface="Bell MT"/>
              </a:rPr>
              <a:t>FM to keep a reconciliation (done at least monthly) to track Expenditure, Commitments (encumbrances) and available Balances</a:t>
            </a:r>
          </a:p>
          <a:p>
            <a:pPr>
              <a:buFont typeface="Wingdings" panose="05000000000000000000" pitchFamily="2" charset="2"/>
              <a:buChar char="v"/>
            </a:pPr>
            <a:r>
              <a:rPr lang="en-US" dirty="0">
                <a:latin typeface="Bell MT"/>
              </a:rPr>
              <a:t>PI and FM reviews expenditure reports sent by Grant Accounting</a:t>
            </a:r>
          </a:p>
          <a:p>
            <a:pPr marL="383540" lvl="1">
              <a:buFont typeface="Wingdings" panose="05000000000000000000" pitchFamily="2" charset="2"/>
              <a:buChar char="v"/>
            </a:pPr>
            <a:r>
              <a:rPr lang="en-US" dirty="0">
                <a:latin typeface="Bell MT"/>
              </a:rPr>
              <a:t>This approval is used by Grant Accounting to do fiscal reporting monthly</a:t>
            </a:r>
          </a:p>
          <a:p>
            <a:pPr>
              <a:buFont typeface="Wingdings" panose="05000000000000000000" pitchFamily="2" charset="2"/>
              <a:buChar char="v"/>
            </a:pPr>
            <a:r>
              <a:rPr lang="en-US" dirty="0">
                <a:latin typeface="Bell MT"/>
              </a:rPr>
              <a:t>Prepare each quarterly reports and send to GDMC 1 day before report is due to grantor</a:t>
            </a:r>
          </a:p>
          <a:p>
            <a:pPr>
              <a:buFont typeface="Wingdings" panose="05000000000000000000" pitchFamily="2" charset="2"/>
              <a:buChar char="v"/>
            </a:pPr>
            <a:r>
              <a:rPr lang="en-US" dirty="0">
                <a:latin typeface="Bell MT"/>
              </a:rPr>
              <a:t> Respond to Status review email and link sent by GDMC which will take at least ½ day to complete</a:t>
            </a:r>
          </a:p>
        </p:txBody>
      </p:sp>
      <p:sp>
        <p:nvSpPr>
          <p:cNvPr id="3" name="Slide Number Placeholder 2">
            <a:extLst>
              <a:ext uri="{FF2B5EF4-FFF2-40B4-BE49-F238E27FC236}">
                <a16:creationId xmlns:a16="http://schemas.microsoft.com/office/drawing/2014/main" id="{CEBD635A-3A21-426E-8487-748A2DF68832}"/>
              </a:ext>
            </a:extLst>
          </p:cNvPr>
          <p:cNvSpPr>
            <a:spLocks noGrp="1"/>
          </p:cNvSpPr>
          <p:nvPr>
            <p:ph type="sldNum" sz="quarter" idx="12"/>
          </p:nvPr>
        </p:nvSpPr>
        <p:spPr/>
        <p:txBody>
          <a:bodyPr/>
          <a:lstStyle/>
          <a:p>
            <a:fld id="{596ABBDB-6FAD-4D69-931F-56C64217C7B9}" type="slidenum">
              <a:rPr lang="en-US" smtClean="0"/>
              <a:pPr/>
              <a:t>39</a:t>
            </a:fld>
            <a:endParaRPr lang="en-US"/>
          </a:p>
        </p:txBody>
      </p:sp>
    </p:spTree>
    <p:extLst>
      <p:ext uri="{BB962C8B-B14F-4D97-AF65-F5344CB8AC3E}">
        <p14:creationId xmlns:p14="http://schemas.microsoft.com/office/powerpoint/2010/main" val="326383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3BCAE-1BEE-44A0-80F1-1F5AB16537A3}"/>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4" name="Slide Number Placeholder 3">
            <a:extLst>
              <a:ext uri="{FF2B5EF4-FFF2-40B4-BE49-F238E27FC236}">
                <a16:creationId xmlns:a16="http://schemas.microsoft.com/office/drawing/2014/main" id="{F59974D7-F4ED-4608-B6DF-2D7648CDE555}"/>
              </a:ext>
            </a:extLst>
          </p:cNvPr>
          <p:cNvSpPr>
            <a:spLocks noGrp="1"/>
          </p:cNvSpPr>
          <p:nvPr>
            <p:ph type="sldNum" sz="quarter" idx="12"/>
          </p:nvPr>
        </p:nvSpPr>
        <p:spPr/>
        <p:txBody>
          <a:bodyPr/>
          <a:lstStyle/>
          <a:p>
            <a:fld id="{596ABBDB-6FAD-4D69-931F-56C64217C7B9}" type="slidenum">
              <a:rPr lang="en-US" smtClean="0"/>
              <a:pPr/>
              <a:t>4</a:t>
            </a:fld>
            <a:endParaRPr lang="en-US"/>
          </a:p>
        </p:txBody>
      </p:sp>
    </p:spTree>
    <p:extLst>
      <p:ext uri="{BB962C8B-B14F-4D97-AF65-F5344CB8AC3E}">
        <p14:creationId xmlns:p14="http://schemas.microsoft.com/office/powerpoint/2010/main" val="1512171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1008730"/>
            <a:ext cx="7543800" cy="791788"/>
          </a:xfrm>
        </p:spPr>
        <p:txBody>
          <a:bodyPr>
            <a:noAutofit/>
          </a:bodyPr>
          <a:lstStyle/>
          <a:p>
            <a:r>
              <a:rPr lang="en-US" sz="4000" dirty="0"/>
              <a:t>Activity List-Close-out/grant retention period</a:t>
            </a:r>
          </a:p>
        </p:txBody>
      </p:sp>
      <p:sp>
        <p:nvSpPr>
          <p:cNvPr id="4" name="Content Placeholder 2"/>
          <p:cNvSpPr txBox="1">
            <a:spLocks/>
          </p:cNvSpPr>
          <p:nvPr/>
        </p:nvSpPr>
        <p:spPr>
          <a:xfrm>
            <a:off x="877978" y="1800518"/>
            <a:ext cx="8055033" cy="4154081"/>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Bell MT" panose="020205030603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Bell MT" panose="020205030603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Bell MT" panose="020205030603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dirty="0"/>
              <a:t>90 days before grant end, PI to receive email and link from GDMC to prepare for closeout</a:t>
            </a:r>
          </a:p>
          <a:p>
            <a:pPr>
              <a:buFont typeface="Wingdings" panose="05000000000000000000" pitchFamily="2" charset="2"/>
              <a:buChar char="v"/>
            </a:pPr>
            <a:r>
              <a:rPr lang="en-US" dirty="0"/>
              <a:t>Ensure no expenditures made on or after 02/28/2021</a:t>
            </a:r>
          </a:p>
          <a:p>
            <a:pPr>
              <a:buFont typeface="Wingdings" panose="05000000000000000000" pitchFamily="2" charset="2"/>
              <a:buChar char="v"/>
            </a:pPr>
            <a:r>
              <a:rPr lang="en-US" dirty="0"/>
              <a:t>Prepare final programmatic report, sending to GDMC on Feb 27, 2021</a:t>
            </a:r>
          </a:p>
          <a:p>
            <a:pPr>
              <a:buFont typeface="Wingdings" panose="05000000000000000000" pitchFamily="2" charset="2"/>
              <a:buChar char="v"/>
            </a:pPr>
            <a:r>
              <a:rPr lang="en-US">
                <a:latin typeface="Bell MT"/>
              </a:rPr>
              <a:t>Compare Reconciliation to Banner and Final Expenditure report from Grant Accounting</a:t>
            </a:r>
          </a:p>
          <a:p>
            <a:pPr>
              <a:buFont typeface="Wingdings" panose="05000000000000000000" pitchFamily="2" charset="2"/>
              <a:buChar char="v"/>
            </a:pPr>
            <a:r>
              <a:rPr lang="en-US">
                <a:latin typeface="Bell MT"/>
              </a:rPr>
              <a:t>Final programmatic report (final summary of project) should include:</a:t>
            </a:r>
          </a:p>
          <a:p>
            <a:pPr marL="383540" lvl="1">
              <a:buFont typeface="Calibri" panose="05000000000000000000" pitchFamily="2" charset="2"/>
              <a:buChar char="◦"/>
            </a:pPr>
            <a:r>
              <a:rPr lang="en-US">
                <a:latin typeface="Bell MT"/>
              </a:rPr>
              <a:t>Synopsis of program successes and challenges</a:t>
            </a:r>
          </a:p>
          <a:p>
            <a:pPr marL="383540" lvl="1">
              <a:buFont typeface="Calibri" panose="05000000000000000000" pitchFamily="2" charset="2"/>
              <a:buChar char="◦"/>
            </a:pPr>
            <a:r>
              <a:rPr lang="en-US">
                <a:latin typeface="Bell MT"/>
              </a:rPr>
              <a:t>Pictures and/or Testimonies from students/faculty</a:t>
            </a:r>
          </a:p>
          <a:p>
            <a:pPr marL="383540" lvl="1">
              <a:buFont typeface="Calibri" panose="05000000000000000000" pitchFamily="2" charset="2"/>
              <a:buChar char="◦"/>
            </a:pPr>
            <a:r>
              <a:rPr lang="en-US">
                <a:latin typeface="Bell MT"/>
              </a:rPr>
              <a:t>List of Student names, addresses and S.S. numbers to verify who participated</a:t>
            </a:r>
          </a:p>
          <a:p>
            <a:pPr>
              <a:buFont typeface="Wingdings" panose="05000000000000000000" pitchFamily="2" charset="2"/>
              <a:buChar char="v"/>
            </a:pPr>
            <a:r>
              <a:rPr lang="en-US">
                <a:latin typeface="Bell MT"/>
              </a:rPr>
              <a:t>3 years after the grant ends, start destruction of documents</a:t>
            </a:r>
            <a:endParaRPr lang="en-US"/>
          </a:p>
          <a:p>
            <a:pPr>
              <a:buFont typeface="Wingdings" panose="05000000000000000000" pitchFamily="2" charset="2"/>
              <a:buChar char="v"/>
            </a:pPr>
            <a:endParaRPr lang="en-US" dirty="0"/>
          </a:p>
        </p:txBody>
      </p:sp>
      <p:sp>
        <p:nvSpPr>
          <p:cNvPr id="3" name="Slide Number Placeholder 2">
            <a:extLst>
              <a:ext uri="{FF2B5EF4-FFF2-40B4-BE49-F238E27FC236}">
                <a16:creationId xmlns:a16="http://schemas.microsoft.com/office/drawing/2014/main" id="{C88EC155-6C63-4E0A-A387-C8844D7A2B8E}"/>
              </a:ext>
            </a:extLst>
          </p:cNvPr>
          <p:cNvSpPr>
            <a:spLocks noGrp="1"/>
          </p:cNvSpPr>
          <p:nvPr>
            <p:ph type="sldNum" sz="quarter" idx="12"/>
          </p:nvPr>
        </p:nvSpPr>
        <p:spPr/>
        <p:txBody>
          <a:bodyPr/>
          <a:lstStyle/>
          <a:p>
            <a:fld id="{596ABBDB-6FAD-4D69-931F-56C64217C7B9}" type="slidenum">
              <a:rPr lang="en-US" smtClean="0"/>
              <a:pPr/>
              <a:t>40</a:t>
            </a:fld>
            <a:endParaRPr lang="en-US"/>
          </a:p>
        </p:txBody>
      </p:sp>
    </p:spTree>
    <p:extLst>
      <p:ext uri="{BB962C8B-B14F-4D97-AF65-F5344CB8AC3E}">
        <p14:creationId xmlns:p14="http://schemas.microsoft.com/office/powerpoint/2010/main" val="1764923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22960" y="1800093"/>
            <a:ext cx="7389862" cy="4467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730982">
            <a:off x="3838786" y="2886080"/>
            <a:ext cx="2070045" cy="2319719"/>
          </a:xfrm>
          <a:prstGeom prst="rect">
            <a:avLst/>
          </a:prstGeom>
          <a:gradFill>
            <a:gsLst>
              <a:gs pos="37000">
                <a:srgbClr val="3323AD"/>
              </a:gs>
              <a:gs pos="100000">
                <a:srgbClr val="5A80F8">
                  <a:alpha val="99000"/>
                </a:srgbClr>
              </a:gs>
            </a:gsLst>
            <a:lin ang="7200000" scaled="0"/>
          </a:gradFill>
        </p:spPr>
        <p:txBody>
          <a:bodyPr wrap="square">
            <a:spAutoFit/>
          </a:bodyPr>
          <a:lstStyle/>
          <a:p>
            <a:r>
              <a:rPr lang="en-US" sz="2400" dirty="0">
                <a:solidFill>
                  <a:schemeClr val="bg1"/>
                </a:solidFill>
              </a:rPr>
              <a:t>Go to </a:t>
            </a:r>
            <a:r>
              <a:rPr lang="en-US" sz="2400" b="1" u="sng" dirty="0">
                <a:solidFill>
                  <a:schemeClr val="bg1"/>
                </a:solidFill>
              </a:rPr>
              <a:t>PollEv.com/</a:t>
            </a:r>
          </a:p>
          <a:p>
            <a:r>
              <a:rPr lang="en-US" sz="2400" b="1" u="sng" dirty="0">
                <a:solidFill>
                  <a:schemeClr val="bg1"/>
                </a:solidFill>
              </a:rPr>
              <a:t>samanthaurie989</a:t>
            </a:r>
            <a:r>
              <a:rPr lang="en-US" sz="2400" dirty="0">
                <a:solidFill>
                  <a:schemeClr val="bg1"/>
                </a:solidFill>
              </a:rPr>
              <a:t>, and wait for the poll to be active. </a:t>
            </a:r>
          </a:p>
        </p:txBody>
      </p:sp>
      <p:sp>
        <p:nvSpPr>
          <p:cNvPr id="2" name="Title 1"/>
          <p:cNvSpPr>
            <a:spLocks noGrp="1"/>
          </p:cNvSpPr>
          <p:nvPr>
            <p:ph type="title"/>
          </p:nvPr>
        </p:nvSpPr>
        <p:spPr/>
        <p:txBody>
          <a:bodyPr/>
          <a:lstStyle/>
          <a:p>
            <a:r>
              <a:rPr lang="en-US" dirty="0"/>
              <a:t>Inquiry Time</a:t>
            </a:r>
          </a:p>
        </p:txBody>
      </p:sp>
      <p:sp>
        <p:nvSpPr>
          <p:cNvPr id="3" name="Content Placeholder 2"/>
          <p:cNvSpPr>
            <a:spLocks noGrp="1"/>
          </p:cNvSpPr>
          <p:nvPr>
            <p:ph idx="1"/>
          </p:nvPr>
        </p:nvSpPr>
        <p:spPr>
          <a:xfrm>
            <a:off x="965574" y="1979802"/>
            <a:ext cx="1450456" cy="2582772"/>
          </a:xfrm>
          <a:solidFill>
            <a:schemeClr val="accent5">
              <a:lumMod val="60000"/>
              <a:lumOff val="40000"/>
              <a:alpha val="73000"/>
            </a:schemeClr>
          </a:solidFill>
          <a:effectLst>
            <a:softEdge rad="63500"/>
          </a:effectLst>
        </p:spPr>
        <p:txBody>
          <a:bodyPr vert="horz" lIns="0" tIns="45720" rIns="0" bIns="45720" rtlCol="0" anchor="t">
            <a:normAutofit fontScale="92500" lnSpcReduction="10000"/>
          </a:bodyPr>
          <a:lstStyle/>
          <a:p>
            <a:pPr marL="0" indent="0">
              <a:buNone/>
            </a:pPr>
            <a:r>
              <a:rPr lang="en-US" sz="3200" dirty="0">
                <a:solidFill>
                  <a:schemeClr val="bg1"/>
                </a:solidFill>
              </a:rPr>
              <a:t>Type in URL</a:t>
            </a:r>
          </a:p>
          <a:p>
            <a:pPr marL="0" indent="0">
              <a:buNone/>
            </a:pPr>
            <a:r>
              <a:rPr lang="en-US" sz="3200" dirty="0">
                <a:solidFill>
                  <a:schemeClr val="bg1"/>
                </a:solidFill>
              </a:rPr>
              <a:t>Ready…</a:t>
            </a:r>
            <a:endParaRPr lang="en-US" sz="1800" dirty="0">
              <a:solidFill>
                <a:schemeClr val="bg1"/>
              </a:solidFill>
            </a:endParaRPr>
          </a:p>
          <a:p>
            <a:pPr marL="0" indent="0">
              <a:buNone/>
            </a:pPr>
            <a:r>
              <a:rPr lang="en-US" sz="3200" dirty="0">
                <a:solidFill>
                  <a:schemeClr val="bg1"/>
                </a:solidFill>
              </a:rPr>
              <a:t>Set…</a:t>
            </a:r>
          </a:p>
          <a:p>
            <a:pPr marL="0" indent="0">
              <a:buNone/>
            </a:pPr>
            <a:r>
              <a:rPr lang="en-US" sz="3200" dirty="0">
                <a:solidFill>
                  <a:schemeClr val="bg1"/>
                </a:solidFill>
              </a:rPr>
              <a:t>Post</a:t>
            </a:r>
            <a:endParaRPr lang="en-US" sz="1800" dirty="0">
              <a:solidFill>
                <a:schemeClr val="bg1"/>
              </a:solidFill>
            </a:endParaRPr>
          </a:p>
        </p:txBody>
      </p:sp>
      <p:sp>
        <p:nvSpPr>
          <p:cNvPr id="6" name="Title 1">
            <a:extLst>
              <a:ext uri="{FF2B5EF4-FFF2-40B4-BE49-F238E27FC236}">
                <a16:creationId xmlns:a16="http://schemas.microsoft.com/office/drawing/2014/main" id="{80CB9CC7-988C-46E5-81A8-480F51A3188E}"/>
              </a:ext>
            </a:extLst>
          </p:cNvPr>
          <p:cNvSpPr txBox="1">
            <a:spLocks/>
          </p:cNvSpPr>
          <p:nvPr/>
        </p:nvSpPr>
        <p:spPr>
          <a:xfrm>
            <a:off x="296091" y="5456256"/>
            <a:ext cx="8495211"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Times New Roman" panose="02020603050405020304" pitchFamily="18" charset="0"/>
                <a:ea typeface="+mj-ea"/>
                <a:cs typeface="Times New Roman" panose="02020603050405020304" pitchFamily="18" charset="0"/>
              </a:defRPr>
            </a:lvl1pPr>
          </a:lstStyle>
          <a:p>
            <a:pPr algn="ctr"/>
            <a:r>
              <a:rPr lang="en-US" sz="2800" dirty="0">
                <a:solidFill>
                  <a:schemeClr val="bg1"/>
                </a:solidFill>
                <a:latin typeface="Segoe UI Semibold" panose="020B0702040204020203" pitchFamily="34" charset="0"/>
                <a:cs typeface="Segoe UI Semibold" panose="020B0702040204020203" pitchFamily="34" charset="0"/>
              </a:rPr>
              <a:t>Or TEXT SAMANTHAURIE989 to 22333 to join.</a:t>
            </a:r>
          </a:p>
        </p:txBody>
      </p:sp>
      <p:sp>
        <p:nvSpPr>
          <p:cNvPr id="7" name="Slide Number Placeholder 6">
            <a:extLst>
              <a:ext uri="{FF2B5EF4-FFF2-40B4-BE49-F238E27FC236}">
                <a16:creationId xmlns:a16="http://schemas.microsoft.com/office/drawing/2014/main" id="{F8ECC10B-A01D-4CF7-9CDA-86F820D98F0E}"/>
              </a:ext>
            </a:extLst>
          </p:cNvPr>
          <p:cNvSpPr>
            <a:spLocks noGrp="1"/>
          </p:cNvSpPr>
          <p:nvPr>
            <p:ph type="sldNum" sz="quarter" idx="12"/>
          </p:nvPr>
        </p:nvSpPr>
        <p:spPr/>
        <p:txBody>
          <a:bodyPr/>
          <a:lstStyle/>
          <a:p>
            <a:fld id="{596ABBDB-6FAD-4D69-931F-56C64217C7B9}" type="slidenum">
              <a:rPr lang="en-US" smtClean="0"/>
              <a:pPr/>
              <a:t>41</a:t>
            </a:fld>
            <a:endParaRPr lang="en-US"/>
          </a:p>
        </p:txBody>
      </p:sp>
    </p:spTree>
    <p:extLst>
      <p:ext uri="{BB962C8B-B14F-4D97-AF65-F5344CB8AC3E}">
        <p14:creationId xmlns:p14="http://schemas.microsoft.com/office/powerpoint/2010/main" val="1437797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693D-32DD-40FB-8D75-A9F03DB84971}"/>
              </a:ext>
            </a:extLst>
          </p:cNvPr>
          <p:cNvSpPr>
            <a:spLocks noGrp="1"/>
          </p:cNvSpPr>
          <p:nvPr>
            <p:ph type="title"/>
          </p:nvPr>
        </p:nvSpPr>
        <p:spPr>
          <a:xfrm>
            <a:off x="822959" y="286604"/>
            <a:ext cx="7947329" cy="1450757"/>
          </a:xfrm>
        </p:spPr>
        <p:txBody>
          <a:bodyPr>
            <a:noAutofit/>
          </a:bodyPr>
          <a:lstStyle/>
          <a:p>
            <a:r>
              <a:rPr lang="en-US" sz="4000" dirty="0"/>
              <a:t>Tips on Effective Grant Management at South Texas College</a:t>
            </a:r>
          </a:p>
        </p:txBody>
      </p:sp>
      <p:sp>
        <p:nvSpPr>
          <p:cNvPr id="3" name="Content Placeholder 2">
            <a:extLst>
              <a:ext uri="{FF2B5EF4-FFF2-40B4-BE49-F238E27FC236}">
                <a16:creationId xmlns:a16="http://schemas.microsoft.com/office/drawing/2014/main" id="{15078572-7D45-41EA-A512-9FA72070A5EA}"/>
              </a:ext>
            </a:extLst>
          </p:cNvPr>
          <p:cNvSpPr>
            <a:spLocks noGrp="1"/>
          </p:cNvSpPr>
          <p:nvPr>
            <p:ph idx="1"/>
          </p:nvPr>
        </p:nvSpPr>
        <p:spPr/>
        <p:txBody>
          <a:bodyPr>
            <a:normAutofit/>
          </a:bodyPr>
          <a:lstStyle/>
          <a:p>
            <a:pPr>
              <a:buFont typeface="Wingdings" panose="05000000000000000000" pitchFamily="2" charset="2"/>
              <a:buChar char="v"/>
            </a:pPr>
            <a:r>
              <a:rPr lang="en-US" dirty="0"/>
              <a:t>Document, document, document</a:t>
            </a:r>
          </a:p>
          <a:p>
            <a:pPr>
              <a:buFont typeface="Wingdings" panose="05000000000000000000" pitchFamily="2" charset="2"/>
              <a:buChar char="v"/>
            </a:pPr>
            <a:r>
              <a:rPr lang="en-US" dirty="0"/>
              <a:t>Monitor your progress (expenditures, training or deliverable goals)</a:t>
            </a:r>
          </a:p>
          <a:p>
            <a:pPr lvl="1">
              <a:buFont typeface="Wingdings" panose="05000000000000000000" pitchFamily="2" charset="2"/>
              <a:buChar char="v"/>
            </a:pPr>
            <a:r>
              <a:rPr lang="en-US" dirty="0"/>
              <a:t>Be diligent in monitoring </a:t>
            </a:r>
            <a:r>
              <a:rPr lang="en-US" dirty="0" err="1"/>
              <a:t>subawardees</a:t>
            </a:r>
            <a:endParaRPr lang="en-US" dirty="0"/>
          </a:p>
          <a:p>
            <a:pPr>
              <a:buFont typeface="Wingdings" panose="05000000000000000000" pitchFamily="2" charset="2"/>
              <a:buChar char="v"/>
            </a:pPr>
            <a:r>
              <a:rPr lang="en-US" dirty="0"/>
              <a:t>Know your proposal and adjust when necessary (input from GDMC and Grant Accounting)</a:t>
            </a:r>
          </a:p>
          <a:p>
            <a:pPr lvl="1">
              <a:buFont typeface="Wingdings" panose="05000000000000000000" pitchFamily="2" charset="2"/>
              <a:buChar char="v"/>
            </a:pPr>
            <a:r>
              <a:rPr lang="en-US" dirty="0"/>
              <a:t>Create a work plan for all grant activities</a:t>
            </a:r>
          </a:p>
          <a:p>
            <a:pPr>
              <a:buFont typeface="Wingdings" panose="05000000000000000000" pitchFamily="2" charset="2"/>
              <a:buChar char="v"/>
            </a:pPr>
            <a:r>
              <a:rPr lang="en-US" dirty="0"/>
              <a:t>Be realistic and timely in reporting</a:t>
            </a:r>
          </a:p>
          <a:p>
            <a:pPr>
              <a:buFont typeface="Wingdings" panose="05000000000000000000" pitchFamily="2" charset="2"/>
              <a:buChar char="v"/>
            </a:pPr>
            <a:r>
              <a:rPr lang="en-US" dirty="0"/>
              <a:t>Communication to the contract manager</a:t>
            </a:r>
          </a:p>
          <a:p>
            <a:pPr>
              <a:buFont typeface="Wingdings" panose="05000000000000000000" pitchFamily="2" charset="2"/>
              <a:buChar char="v"/>
            </a:pPr>
            <a:r>
              <a:rPr lang="en-US" dirty="0"/>
              <a:t>Come to Grant Development, Management and Compliance, before we come to you</a:t>
            </a:r>
          </a:p>
          <a:p>
            <a:endParaRPr lang="en-US" dirty="0"/>
          </a:p>
        </p:txBody>
      </p:sp>
      <p:sp>
        <p:nvSpPr>
          <p:cNvPr id="4" name="Slide Number Placeholder 3">
            <a:extLst>
              <a:ext uri="{FF2B5EF4-FFF2-40B4-BE49-F238E27FC236}">
                <a16:creationId xmlns:a16="http://schemas.microsoft.com/office/drawing/2014/main" id="{52A0C533-8E58-4647-B335-54F030C8CD80}"/>
              </a:ext>
            </a:extLst>
          </p:cNvPr>
          <p:cNvSpPr>
            <a:spLocks noGrp="1"/>
          </p:cNvSpPr>
          <p:nvPr>
            <p:ph type="sldNum" sz="quarter" idx="12"/>
          </p:nvPr>
        </p:nvSpPr>
        <p:spPr/>
        <p:txBody>
          <a:bodyPr/>
          <a:lstStyle/>
          <a:p>
            <a:fld id="{596ABBDB-6FAD-4D69-931F-56C64217C7B9}" type="slidenum">
              <a:rPr lang="en-US" smtClean="0"/>
              <a:pPr/>
              <a:t>42</a:t>
            </a:fld>
            <a:endParaRPr lang="en-US"/>
          </a:p>
        </p:txBody>
      </p:sp>
    </p:spTree>
    <p:extLst>
      <p:ext uri="{BB962C8B-B14F-4D97-AF65-F5344CB8AC3E}">
        <p14:creationId xmlns:p14="http://schemas.microsoft.com/office/powerpoint/2010/main" val="1470052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Management </a:t>
            </a:r>
          </a:p>
        </p:txBody>
      </p:sp>
      <p:sp>
        <p:nvSpPr>
          <p:cNvPr id="3" name="Content Placeholder 2"/>
          <p:cNvSpPr>
            <a:spLocks noGrp="1"/>
          </p:cNvSpPr>
          <p:nvPr>
            <p:ph idx="1"/>
          </p:nvPr>
        </p:nvSpPr>
        <p:spPr>
          <a:xfrm>
            <a:off x="822959" y="1845734"/>
            <a:ext cx="7543801" cy="4023360"/>
          </a:xfrm>
        </p:spPr>
        <p:txBody>
          <a:bodyPr vert="horz" lIns="0" tIns="45720" rIns="0" bIns="45720" rtlCol="0" anchor="t">
            <a:normAutofit/>
          </a:bodyPr>
          <a:lstStyle/>
          <a:p>
            <a:pPr>
              <a:buFont typeface="Wingdings" panose="05000000000000000000" pitchFamily="2" charset="2"/>
              <a:buChar char="v"/>
            </a:pPr>
            <a:r>
              <a:rPr lang="en-US" dirty="0"/>
              <a:t>Personnel/Human Resource Processes</a:t>
            </a:r>
          </a:p>
          <a:p>
            <a:pPr>
              <a:buFont typeface="Wingdings" panose="05000000000000000000" pitchFamily="2" charset="2"/>
              <a:buChar char="v"/>
            </a:pPr>
            <a:r>
              <a:rPr lang="en-US" dirty="0"/>
              <a:t>Purchasing, Requisition and Inventory </a:t>
            </a:r>
          </a:p>
          <a:p>
            <a:pPr>
              <a:buFont typeface="Wingdings" panose="05000000000000000000" pitchFamily="2" charset="2"/>
              <a:buChar char="v"/>
            </a:pPr>
            <a:r>
              <a:rPr lang="en-US" dirty="0">
                <a:solidFill>
                  <a:schemeClr val="tx1"/>
                </a:solidFill>
              </a:rPr>
              <a:t>Travel Procedures and Tips </a:t>
            </a:r>
          </a:p>
          <a:p>
            <a:pPr>
              <a:buFont typeface="Wingdings" panose="05000000000000000000" pitchFamily="2" charset="2"/>
              <a:buChar char="v"/>
            </a:pPr>
            <a:r>
              <a:rPr lang="en-US" dirty="0">
                <a:solidFill>
                  <a:schemeClr val="tx1"/>
                </a:solidFill>
              </a:rPr>
              <a:t>Financial Management</a:t>
            </a:r>
          </a:p>
          <a:p>
            <a:pPr lvl="1">
              <a:buFont typeface="Wingdings" panose="05000000000000000000" pitchFamily="2" charset="2"/>
              <a:buChar char="v"/>
            </a:pPr>
            <a:r>
              <a:rPr lang="en-US" dirty="0">
                <a:solidFill>
                  <a:schemeClr val="tx1"/>
                </a:solidFill>
              </a:rPr>
              <a:t>Banner, Reconciliations, Fiscal Reporting </a:t>
            </a:r>
          </a:p>
          <a:p>
            <a:pPr>
              <a:buFont typeface="Wingdings" panose="05000000000000000000" pitchFamily="2" charset="2"/>
              <a:buChar char="v"/>
            </a:pPr>
            <a:r>
              <a:rPr lang="en-US" dirty="0">
                <a:solidFill>
                  <a:schemeClr val="tx1"/>
                </a:solidFill>
              </a:rPr>
              <a:t>Progress Reports</a:t>
            </a:r>
            <a:r>
              <a:rPr lang="en-US" dirty="0"/>
              <a:t> </a:t>
            </a:r>
          </a:p>
          <a:p>
            <a:pPr>
              <a:buFont typeface="Wingdings" panose="05000000000000000000" pitchFamily="2" charset="2"/>
              <a:buChar char="v"/>
            </a:pPr>
            <a:r>
              <a:rPr lang="en-US" dirty="0"/>
              <a:t>Recruitment  </a:t>
            </a:r>
          </a:p>
          <a:p>
            <a:pPr>
              <a:buFont typeface="Wingdings" panose="05000000000000000000" pitchFamily="2" charset="2"/>
              <a:buChar char="v"/>
            </a:pPr>
            <a:r>
              <a:rPr lang="en-US" dirty="0"/>
              <a:t>Evaluation </a:t>
            </a:r>
          </a:p>
          <a:p>
            <a:pPr>
              <a:buFont typeface="Wingdings" panose="05000000000000000000" pitchFamily="2" charset="2"/>
              <a:buChar char="v"/>
            </a:pPr>
            <a:r>
              <a:rPr lang="en-US" dirty="0"/>
              <a:t>Grant Record Retention</a:t>
            </a:r>
          </a:p>
        </p:txBody>
      </p:sp>
      <p:pic>
        <p:nvPicPr>
          <p:cNvPr id="5126"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6132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E06A267-6F32-4752-8390-D0E1B0387852}"/>
              </a:ext>
            </a:extLst>
          </p:cNvPr>
          <p:cNvSpPr>
            <a:spLocks noGrp="1"/>
          </p:cNvSpPr>
          <p:nvPr>
            <p:ph type="sldNum" sz="quarter" idx="12"/>
          </p:nvPr>
        </p:nvSpPr>
        <p:spPr/>
        <p:txBody>
          <a:bodyPr/>
          <a:lstStyle/>
          <a:p>
            <a:fld id="{596ABBDB-6FAD-4D69-931F-56C64217C7B9}" type="slidenum">
              <a:rPr lang="en-US" smtClean="0"/>
              <a:pPr/>
              <a:t>43</a:t>
            </a:fld>
            <a:endParaRPr lang="en-US"/>
          </a:p>
        </p:txBody>
      </p:sp>
    </p:spTree>
    <p:extLst>
      <p:ext uri="{BB962C8B-B14F-4D97-AF65-F5344CB8AC3E}">
        <p14:creationId xmlns:p14="http://schemas.microsoft.com/office/powerpoint/2010/main" val="2441030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4CE5C-0DC0-4D06-BDF2-BBA809384494}"/>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BA5E90FE-BF21-437A-BEDF-D26E610D3306}"/>
              </a:ext>
            </a:extLst>
          </p:cNvPr>
          <p:cNvSpPr>
            <a:spLocks noGrp="1"/>
          </p:cNvSpPr>
          <p:nvPr>
            <p:ph type="sldNum" sz="quarter" idx="12"/>
          </p:nvPr>
        </p:nvSpPr>
        <p:spPr/>
        <p:txBody>
          <a:bodyPr/>
          <a:lstStyle/>
          <a:p>
            <a:fld id="{596ABBDB-6FAD-4D69-931F-56C64217C7B9}" type="slidenum">
              <a:rPr lang="en-US" smtClean="0"/>
              <a:pPr/>
              <a:t>44</a:t>
            </a:fld>
            <a:endParaRPr lang="en-US"/>
          </a:p>
        </p:txBody>
      </p:sp>
    </p:spTree>
    <p:extLst>
      <p:ext uri="{BB962C8B-B14F-4D97-AF65-F5344CB8AC3E}">
        <p14:creationId xmlns:p14="http://schemas.microsoft.com/office/powerpoint/2010/main" val="3034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B6BA4-34F5-499D-ACE9-FBBE69AC0F49}"/>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B1108FB5-0463-443B-82C8-88F8B38E74CD}"/>
              </a:ext>
            </a:extLst>
          </p:cNvPr>
          <p:cNvSpPr>
            <a:spLocks noGrp="1"/>
          </p:cNvSpPr>
          <p:nvPr>
            <p:ph type="sldNum" sz="quarter" idx="12"/>
          </p:nvPr>
        </p:nvSpPr>
        <p:spPr/>
        <p:txBody>
          <a:bodyPr/>
          <a:lstStyle/>
          <a:p>
            <a:fld id="{596ABBDB-6FAD-4D69-931F-56C64217C7B9}" type="slidenum">
              <a:rPr lang="en-US" smtClean="0"/>
              <a:pPr/>
              <a:t>45</a:t>
            </a:fld>
            <a:endParaRPr lang="en-US"/>
          </a:p>
        </p:txBody>
      </p:sp>
    </p:spTree>
    <p:extLst>
      <p:ext uri="{BB962C8B-B14F-4D97-AF65-F5344CB8AC3E}">
        <p14:creationId xmlns:p14="http://schemas.microsoft.com/office/powerpoint/2010/main" val="3422618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E4A6C-6790-4414-BD3E-54840998CDE6}"/>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0BA21BE6-7645-4020-95C7-163D5ECD882F}"/>
              </a:ext>
            </a:extLst>
          </p:cNvPr>
          <p:cNvSpPr>
            <a:spLocks noGrp="1"/>
          </p:cNvSpPr>
          <p:nvPr>
            <p:ph type="sldNum" sz="quarter" idx="12"/>
          </p:nvPr>
        </p:nvSpPr>
        <p:spPr/>
        <p:txBody>
          <a:bodyPr/>
          <a:lstStyle/>
          <a:p>
            <a:fld id="{596ABBDB-6FAD-4D69-931F-56C64217C7B9}" type="slidenum">
              <a:rPr lang="en-US" smtClean="0"/>
              <a:pPr/>
              <a:t>46</a:t>
            </a:fld>
            <a:endParaRPr lang="en-US"/>
          </a:p>
        </p:txBody>
      </p:sp>
    </p:spTree>
    <p:extLst>
      <p:ext uri="{BB962C8B-B14F-4D97-AF65-F5344CB8AC3E}">
        <p14:creationId xmlns:p14="http://schemas.microsoft.com/office/powerpoint/2010/main" val="395429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2EA35-1C28-45C2-A268-7C8AB42F3793}"/>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5" name="Slide Number Placeholder 4">
            <a:extLst>
              <a:ext uri="{FF2B5EF4-FFF2-40B4-BE49-F238E27FC236}">
                <a16:creationId xmlns:a16="http://schemas.microsoft.com/office/drawing/2014/main" id="{FEBEE0C9-C938-472C-A87B-DFB519896050}"/>
              </a:ext>
            </a:extLst>
          </p:cNvPr>
          <p:cNvSpPr>
            <a:spLocks noGrp="1"/>
          </p:cNvSpPr>
          <p:nvPr>
            <p:ph type="sldNum" sz="quarter" idx="12"/>
          </p:nvPr>
        </p:nvSpPr>
        <p:spPr/>
        <p:txBody>
          <a:bodyPr/>
          <a:lstStyle/>
          <a:p>
            <a:fld id="{596ABBDB-6FAD-4D69-931F-56C64217C7B9}" type="slidenum">
              <a:rPr lang="en-US" smtClean="0"/>
              <a:pPr/>
              <a:t>47</a:t>
            </a:fld>
            <a:endParaRPr lang="en-US"/>
          </a:p>
        </p:txBody>
      </p:sp>
    </p:spTree>
    <p:extLst>
      <p:ext uri="{BB962C8B-B14F-4D97-AF65-F5344CB8AC3E}">
        <p14:creationId xmlns:p14="http://schemas.microsoft.com/office/powerpoint/2010/main" val="506388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9F762-2627-4060-BC22-ADC2B7874A5F}"/>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3919CCE5-F161-4A8B-8DAC-759E74A3F8A9}"/>
              </a:ext>
            </a:extLst>
          </p:cNvPr>
          <p:cNvSpPr>
            <a:spLocks noGrp="1"/>
          </p:cNvSpPr>
          <p:nvPr>
            <p:ph type="sldNum" sz="quarter" idx="12"/>
          </p:nvPr>
        </p:nvSpPr>
        <p:spPr/>
        <p:txBody>
          <a:bodyPr/>
          <a:lstStyle/>
          <a:p>
            <a:fld id="{596ABBDB-6FAD-4D69-931F-56C64217C7B9}" type="slidenum">
              <a:rPr lang="en-US" smtClean="0"/>
              <a:pPr/>
              <a:t>48</a:t>
            </a:fld>
            <a:endParaRPr lang="en-US"/>
          </a:p>
        </p:txBody>
      </p:sp>
    </p:spTree>
    <p:extLst>
      <p:ext uri="{BB962C8B-B14F-4D97-AF65-F5344CB8AC3E}">
        <p14:creationId xmlns:p14="http://schemas.microsoft.com/office/powerpoint/2010/main" val="490987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2D1A-F98E-4696-8F81-AB82F2D607DB}"/>
              </a:ext>
            </a:extLst>
          </p:cNvPr>
          <p:cNvSpPr>
            <a:spLocks noGrp="1"/>
          </p:cNvSpPr>
          <p:nvPr>
            <p:ph type="title"/>
          </p:nvPr>
        </p:nvSpPr>
        <p:spPr/>
        <p:txBody>
          <a:bodyPr/>
          <a:lstStyle/>
          <a:p>
            <a:r>
              <a:rPr lang="en-US" dirty="0">
                <a:latin typeface="Times New Roman"/>
                <a:cs typeface="Times New Roman"/>
              </a:rPr>
              <a:t>Personnel/</a:t>
            </a:r>
            <a:br>
              <a:rPr lang="en-US" dirty="0">
                <a:latin typeface="Times New Roman"/>
                <a:cs typeface="Times New Roman"/>
              </a:rPr>
            </a:br>
            <a:r>
              <a:rPr lang="en-US" dirty="0">
                <a:latin typeface="Times New Roman"/>
                <a:cs typeface="Times New Roman"/>
              </a:rPr>
              <a:t>Human Resources</a:t>
            </a:r>
            <a:endParaRPr lang="en-US" dirty="0"/>
          </a:p>
        </p:txBody>
      </p:sp>
      <p:sp>
        <p:nvSpPr>
          <p:cNvPr id="3" name="Content Placeholder 2">
            <a:extLst>
              <a:ext uri="{FF2B5EF4-FFF2-40B4-BE49-F238E27FC236}">
                <a16:creationId xmlns:a16="http://schemas.microsoft.com/office/drawing/2014/main" id="{661E5846-DA10-4D11-9172-0B6A97C34583}"/>
              </a:ext>
            </a:extLst>
          </p:cNvPr>
          <p:cNvSpPr>
            <a:spLocks noGrp="1"/>
          </p:cNvSpPr>
          <p:nvPr>
            <p:ph idx="1"/>
          </p:nvPr>
        </p:nvSpPr>
        <p:spPr>
          <a:xfrm>
            <a:off x="800099" y="1856274"/>
            <a:ext cx="7543801" cy="4422605"/>
          </a:xfrm>
        </p:spPr>
        <p:txBody>
          <a:bodyPr>
            <a:normAutofit lnSpcReduction="10000"/>
          </a:bodyPr>
          <a:lstStyle/>
          <a:p>
            <a:pPr>
              <a:buFont typeface="Wingdings" panose="05000000000000000000" pitchFamily="2" charset="2"/>
              <a:buChar char="v"/>
            </a:pPr>
            <a:r>
              <a:rPr lang="en-US" dirty="0"/>
              <a:t>Payroll Cycle/Deadlines</a:t>
            </a:r>
          </a:p>
          <a:p>
            <a:pPr>
              <a:buFont typeface="Wingdings" panose="05000000000000000000" pitchFamily="2" charset="2"/>
              <a:buChar char="v"/>
            </a:pPr>
            <a:r>
              <a:rPr lang="en-US" dirty="0"/>
              <a:t>Lecture Hour Equivalent (LHE) calculation within the Faculty  </a:t>
            </a:r>
          </a:p>
          <a:p>
            <a:pPr marL="0" indent="0">
              <a:buNone/>
            </a:pPr>
            <a:r>
              <a:rPr lang="en-US" dirty="0"/>
              <a:t>   Handbook </a:t>
            </a:r>
          </a:p>
          <a:p>
            <a:pPr>
              <a:buFont typeface="Wingdings" panose="05000000000000000000" pitchFamily="2" charset="2"/>
              <a:buChar char="v"/>
            </a:pPr>
            <a:r>
              <a:rPr lang="en-US" dirty="0"/>
              <a:t>Job descriptions</a:t>
            </a:r>
          </a:p>
          <a:p>
            <a:pPr>
              <a:buFont typeface="Wingdings" panose="05000000000000000000" pitchFamily="2" charset="2"/>
              <a:buChar char="v"/>
            </a:pPr>
            <a:r>
              <a:rPr lang="en-US" dirty="0"/>
              <a:t>Grant approval process varies from the standard STC process</a:t>
            </a:r>
          </a:p>
          <a:p>
            <a:pPr>
              <a:buFont typeface="Wingdings" panose="05000000000000000000" pitchFamily="2" charset="2"/>
              <a:buChar char="v"/>
            </a:pPr>
            <a:r>
              <a:rPr lang="en-US" dirty="0"/>
              <a:t>Recommendation Committee Guidelines</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marL="0" indent="0">
              <a:buNone/>
            </a:pPr>
            <a:r>
              <a:rPr lang="en-US" i="1" dirty="0"/>
              <a:t>Keep in mind Personnel Effort Reporting for grant funded personnel also apply to personnel that are not funded under the grant, but are doing grant effort and are part of in-kind, match, etc.</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6132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9261CA7-F8DA-449A-A0D2-19894F41373F}"/>
              </a:ext>
            </a:extLst>
          </p:cNvPr>
          <p:cNvSpPr>
            <a:spLocks noGrp="1"/>
          </p:cNvSpPr>
          <p:nvPr>
            <p:ph type="sldNum" sz="quarter" idx="12"/>
          </p:nvPr>
        </p:nvSpPr>
        <p:spPr/>
        <p:txBody>
          <a:bodyPr/>
          <a:lstStyle/>
          <a:p>
            <a:fld id="{596ABBDB-6FAD-4D69-931F-56C64217C7B9}" type="slidenum">
              <a:rPr lang="en-US" smtClean="0"/>
              <a:pPr/>
              <a:t>49</a:t>
            </a:fld>
            <a:endParaRPr lang="en-US"/>
          </a:p>
        </p:txBody>
      </p:sp>
    </p:spTree>
    <p:extLst>
      <p:ext uri="{BB962C8B-B14F-4D97-AF65-F5344CB8AC3E}">
        <p14:creationId xmlns:p14="http://schemas.microsoft.com/office/powerpoint/2010/main" val="209970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635-EDA3-476E-9F01-5F0081CCAFE1}"/>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6" name="Slide Number Placeholder 5">
            <a:extLst>
              <a:ext uri="{FF2B5EF4-FFF2-40B4-BE49-F238E27FC236}">
                <a16:creationId xmlns:a16="http://schemas.microsoft.com/office/drawing/2014/main" id="{EAEC49A3-6B0C-42B7-9CC9-7AF082CDD5FE}"/>
              </a:ext>
            </a:extLst>
          </p:cNvPr>
          <p:cNvSpPr>
            <a:spLocks noGrp="1"/>
          </p:cNvSpPr>
          <p:nvPr>
            <p:ph type="sldNum" sz="quarter" idx="12"/>
          </p:nvPr>
        </p:nvSpPr>
        <p:spPr/>
        <p:txBody>
          <a:bodyPr/>
          <a:lstStyle/>
          <a:p>
            <a:fld id="{596ABBDB-6FAD-4D69-931F-56C64217C7B9}" type="slidenum">
              <a:rPr lang="en-US" smtClean="0"/>
              <a:pPr/>
              <a:t>5</a:t>
            </a:fld>
            <a:endParaRPr lang="en-US"/>
          </a:p>
        </p:txBody>
      </p:sp>
    </p:spTree>
    <p:extLst>
      <p:ext uri="{BB962C8B-B14F-4D97-AF65-F5344CB8AC3E}">
        <p14:creationId xmlns:p14="http://schemas.microsoft.com/office/powerpoint/2010/main" val="3898784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38095-A718-4B13-AFB7-D39D5172445A}"/>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CF8F17C9-E0F3-4EAB-83F7-B025D526F967}"/>
              </a:ext>
            </a:extLst>
          </p:cNvPr>
          <p:cNvSpPr>
            <a:spLocks noGrp="1"/>
          </p:cNvSpPr>
          <p:nvPr>
            <p:ph type="sldNum" sz="quarter" idx="12"/>
          </p:nvPr>
        </p:nvSpPr>
        <p:spPr/>
        <p:txBody>
          <a:bodyPr/>
          <a:lstStyle/>
          <a:p>
            <a:fld id="{596ABBDB-6FAD-4D69-931F-56C64217C7B9}" type="slidenum">
              <a:rPr lang="en-US" smtClean="0"/>
              <a:pPr/>
              <a:t>50</a:t>
            </a:fld>
            <a:endParaRPr lang="en-US"/>
          </a:p>
        </p:txBody>
      </p:sp>
    </p:spTree>
    <p:extLst>
      <p:ext uri="{BB962C8B-B14F-4D97-AF65-F5344CB8AC3E}">
        <p14:creationId xmlns:p14="http://schemas.microsoft.com/office/powerpoint/2010/main" val="1048988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D14CD-CEC7-4E94-913D-94B608CE6951}"/>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42827ABC-E439-4C9C-8B4E-9F956C2B2117}"/>
              </a:ext>
            </a:extLst>
          </p:cNvPr>
          <p:cNvSpPr>
            <a:spLocks noGrp="1"/>
          </p:cNvSpPr>
          <p:nvPr>
            <p:ph type="sldNum" sz="quarter" idx="12"/>
          </p:nvPr>
        </p:nvSpPr>
        <p:spPr/>
        <p:txBody>
          <a:bodyPr/>
          <a:lstStyle/>
          <a:p>
            <a:fld id="{596ABBDB-6FAD-4D69-931F-56C64217C7B9}" type="slidenum">
              <a:rPr lang="en-US" smtClean="0"/>
              <a:pPr/>
              <a:t>51</a:t>
            </a:fld>
            <a:endParaRPr lang="en-US"/>
          </a:p>
        </p:txBody>
      </p:sp>
    </p:spTree>
    <p:extLst>
      <p:ext uri="{BB962C8B-B14F-4D97-AF65-F5344CB8AC3E}">
        <p14:creationId xmlns:p14="http://schemas.microsoft.com/office/powerpoint/2010/main" val="186806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54EF-BF30-4DDC-85BA-422CBA2B94F3}"/>
              </a:ext>
            </a:extLst>
          </p:cNvPr>
          <p:cNvSpPr>
            <a:spLocks noGrp="1"/>
          </p:cNvSpPr>
          <p:nvPr>
            <p:ph type="title"/>
          </p:nvPr>
        </p:nvSpPr>
        <p:spPr/>
        <p:txBody>
          <a:bodyPr/>
          <a:lstStyle/>
          <a:p>
            <a:r>
              <a:rPr lang="en-US" dirty="0">
                <a:latin typeface="Times New Roman"/>
                <a:cs typeface="Times New Roman"/>
              </a:rPr>
              <a:t>Purchasing</a:t>
            </a:r>
            <a:endParaRPr lang="en-US" dirty="0"/>
          </a:p>
        </p:txBody>
      </p:sp>
      <p:sp>
        <p:nvSpPr>
          <p:cNvPr id="3" name="Content Placeholder 2">
            <a:extLst>
              <a:ext uri="{FF2B5EF4-FFF2-40B4-BE49-F238E27FC236}">
                <a16:creationId xmlns:a16="http://schemas.microsoft.com/office/drawing/2014/main" id="{E7FCC29D-577D-4915-8B81-2A2167CF9860}"/>
              </a:ext>
            </a:extLst>
          </p:cNvPr>
          <p:cNvSpPr>
            <a:spLocks noGrp="1"/>
          </p:cNvSpPr>
          <p:nvPr>
            <p:ph idx="1"/>
          </p:nvPr>
        </p:nvSpPr>
        <p:spPr/>
        <p:txBody>
          <a:bodyPr/>
          <a:lstStyle/>
          <a:p>
            <a:pPr>
              <a:buFont typeface="Wingdings" panose="05000000000000000000" pitchFamily="2" charset="2"/>
              <a:buChar char="v"/>
            </a:pPr>
            <a:r>
              <a:rPr lang="en-US" dirty="0"/>
              <a:t>Purchasing Levels</a:t>
            </a:r>
          </a:p>
          <a:p>
            <a:pPr lvl="1">
              <a:buFont typeface="Wingdings" panose="05000000000000000000" pitchFamily="2" charset="2"/>
              <a:buChar char="v"/>
            </a:pPr>
            <a:r>
              <a:rPr lang="en-US" dirty="0"/>
              <a:t>&lt;  $3K written quote</a:t>
            </a:r>
          </a:p>
          <a:p>
            <a:pPr lvl="1">
              <a:buFont typeface="Wingdings" panose="05000000000000000000" pitchFamily="2" charset="2"/>
              <a:buChar char="v"/>
            </a:pPr>
            <a:r>
              <a:rPr lang="en-US" dirty="0"/>
              <a:t>$3K - $49,999 – Three (3) written quotes required</a:t>
            </a:r>
          </a:p>
          <a:p>
            <a:pPr lvl="1">
              <a:buFont typeface="Wingdings" panose="05000000000000000000" pitchFamily="2" charset="2"/>
              <a:buChar char="v"/>
            </a:pPr>
            <a:r>
              <a:rPr lang="en-US" dirty="0"/>
              <a:t>$50K&gt; Competitive Bidding Process and Board Approval Required (Grantor Approval)</a:t>
            </a:r>
          </a:p>
          <a:p>
            <a:pPr>
              <a:buFont typeface="Wingdings" panose="05000000000000000000" pitchFamily="2" charset="2"/>
              <a:buChar char="v"/>
            </a:pPr>
            <a:r>
              <a:rPr lang="en-US" dirty="0"/>
              <a:t>Consultant/Speaker Services  - Needs Approval</a:t>
            </a:r>
          </a:p>
          <a:p>
            <a:pPr>
              <a:buFont typeface="Wingdings" panose="05000000000000000000" pitchFamily="2" charset="2"/>
              <a:buChar char="v"/>
            </a:pPr>
            <a:r>
              <a:rPr lang="en-US" dirty="0"/>
              <a:t>Sole Source Vendor</a:t>
            </a:r>
          </a:p>
          <a:p>
            <a:pPr>
              <a:buFont typeface="Wingdings" panose="05000000000000000000" pitchFamily="2" charset="2"/>
              <a:buChar char="v"/>
            </a:pPr>
            <a:r>
              <a:rPr lang="en-US" dirty="0"/>
              <a:t>Grant Timeline/Grantor Forms</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4903"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FA2B295-9FF9-4CBC-B4EE-FE0BA13680B8}"/>
              </a:ext>
            </a:extLst>
          </p:cNvPr>
          <p:cNvSpPr>
            <a:spLocks noGrp="1"/>
          </p:cNvSpPr>
          <p:nvPr>
            <p:ph type="sldNum" sz="quarter" idx="12"/>
          </p:nvPr>
        </p:nvSpPr>
        <p:spPr/>
        <p:txBody>
          <a:bodyPr/>
          <a:lstStyle/>
          <a:p>
            <a:fld id="{596ABBDB-6FAD-4D69-931F-56C64217C7B9}" type="slidenum">
              <a:rPr lang="en-US" smtClean="0"/>
              <a:pPr/>
              <a:t>52</a:t>
            </a:fld>
            <a:endParaRPr lang="en-US"/>
          </a:p>
        </p:txBody>
      </p:sp>
    </p:spTree>
    <p:extLst>
      <p:ext uri="{BB962C8B-B14F-4D97-AF65-F5344CB8AC3E}">
        <p14:creationId xmlns:p14="http://schemas.microsoft.com/office/powerpoint/2010/main" val="1165605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18B0A-ACBD-49D6-8D5B-1FE73855B136}"/>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E3F8FB8A-9288-4BE8-8085-C56821CD3F44}"/>
              </a:ext>
            </a:extLst>
          </p:cNvPr>
          <p:cNvSpPr>
            <a:spLocks noGrp="1"/>
          </p:cNvSpPr>
          <p:nvPr>
            <p:ph type="sldNum" sz="quarter" idx="12"/>
          </p:nvPr>
        </p:nvSpPr>
        <p:spPr/>
        <p:txBody>
          <a:bodyPr/>
          <a:lstStyle/>
          <a:p>
            <a:fld id="{596ABBDB-6FAD-4D69-931F-56C64217C7B9}" type="slidenum">
              <a:rPr lang="en-US" smtClean="0"/>
              <a:pPr/>
              <a:t>53</a:t>
            </a:fld>
            <a:endParaRPr lang="en-US"/>
          </a:p>
        </p:txBody>
      </p:sp>
    </p:spTree>
    <p:extLst>
      <p:ext uri="{BB962C8B-B14F-4D97-AF65-F5344CB8AC3E}">
        <p14:creationId xmlns:p14="http://schemas.microsoft.com/office/powerpoint/2010/main" val="1443832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09490-E979-4D64-960B-3C1856FB2EE2}"/>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731B2815-74A9-46B0-A604-6A21B23E2DEB}"/>
              </a:ext>
            </a:extLst>
          </p:cNvPr>
          <p:cNvSpPr>
            <a:spLocks noGrp="1"/>
          </p:cNvSpPr>
          <p:nvPr>
            <p:ph type="sldNum" sz="quarter" idx="12"/>
          </p:nvPr>
        </p:nvSpPr>
        <p:spPr/>
        <p:txBody>
          <a:bodyPr/>
          <a:lstStyle/>
          <a:p>
            <a:fld id="{596ABBDB-6FAD-4D69-931F-56C64217C7B9}" type="slidenum">
              <a:rPr lang="en-US" smtClean="0"/>
              <a:pPr/>
              <a:t>54</a:t>
            </a:fld>
            <a:endParaRPr lang="en-US"/>
          </a:p>
        </p:txBody>
      </p:sp>
    </p:spTree>
    <p:extLst>
      <p:ext uri="{BB962C8B-B14F-4D97-AF65-F5344CB8AC3E}">
        <p14:creationId xmlns:p14="http://schemas.microsoft.com/office/powerpoint/2010/main" val="2763666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01342-2CB6-499B-81FF-354FFE8E0050}"/>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5" name="Slide Number Placeholder 4">
            <a:extLst>
              <a:ext uri="{FF2B5EF4-FFF2-40B4-BE49-F238E27FC236}">
                <a16:creationId xmlns:a16="http://schemas.microsoft.com/office/drawing/2014/main" id="{AE058BBE-3E02-4FF5-97C4-57CA90D9C322}"/>
              </a:ext>
            </a:extLst>
          </p:cNvPr>
          <p:cNvSpPr>
            <a:spLocks noGrp="1"/>
          </p:cNvSpPr>
          <p:nvPr>
            <p:ph type="sldNum" sz="quarter" idx="12"/>
          </p:nvPr>
        </p:nvSpPr>
        <p:spPr/>
        <p:txBody>
          <a:bodyPr/>
          <a:lstStyle/>
          <a:p>
            <a:fld id="{596ABBDB-6FAD-4D69-931F-56C64217C7B9}" type="slidenum">
              <a:rPr lang="en-US" smtClean="0"/>
              <a:pPr/>
              <a:t>55</a:t>
            </a:fld>
            <a:endParaRPr lang="en-US"/>
          </a:p>
        </p:txBody>
      </p:sp>
    </p:spTree>
    <p:extLst>
      <p:ext uri="{BB962C8B-B14F-4D97-AF65-F5344CB8AC3E}">
        <p14:creationId xmlns:p14="http://schemas.microsoft.com/office/powerpoint/2010/main" val="3276682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Requisition</a:t>
            </a:r>
          </a:p>
        </p:txBody>
      </p:sp>
      <p:sp>
        <p:nvSpPr>
          <p:cNvPr id="3" name="Content Placeholder 2"/>
          <p:cNvSpPr>
            <a:spLocks noGrp="1"/>
          </p:cNvSpPr>
          <p:nvPr>
            <p:ph idx="1"/>
          </p:nvPr>
        </p:nvSpPr>
        <p:spPr>
          <a:xfrm>
            <a:off x="822959" y="1845733"/>
            <a:ext cx="7543801" cy="4380895"/>
          </a:xfrm>
        </p:spPr>
        <p:txBody>
          <a:bodyPr>
            <a:normAutofit fontScale="92500"/>
          </a:bodyPr>
          <a:lstStyle/>
          <a:p>
            <a:pPr>
              <a:spcAft>
                <a:spcPts val="1200"/>
              </a:spcAft>
              <a:buFont typeface="Wingdings" panose="05000000000000000000" pitchFamily="2" charset="2"/>
              <a:buChar char="v"/>
            </a:pPr>
            <a:r>
              <a:rPr lang="en-US" sz="2400" dirty="0"/>
              <a:t>Fill out </a:t>
            </a:r>
            <a:r>
              <a:rPr lang="en-US" sz="2400" b="1" i="1" u="sng" dirty="0">
                <a:solidFill>
                  <a:srgbClr val="00B0F0"/>
                </a:solidFill>
              </a:rPr>
              <a:t>document text </a:t>
            </a:r>
            <a:r>
              <a:rPr lang="en-US" sz="2400" dirty="0"/>
              <a:t>as accurately as possible</a:t>
            </a:r>
          </a:p>
          <a:p>
            <a:pPr lvl="1">
              <a:spcAft>
                <a:spcPts val="1200"/>
              </a:spcAft>
              <a:buFont typeface="Wingdings" panose="05000000000000000000" pitchFamily="2" charset="2"/>
              <a:buChar char="v"/>
            </a:pPr>
            <a:r>
              <a:rPr lang="en-US" sz="2400" dirty="0"/>
              <a:t>Date and Location, if applicable</a:t>
            </a:r>
          </a:p>
          <a:p>
            <a:pPr lvl="1">
              <a:spcAft>
                <a:spcPts val="1200"/>
              </a:spcAft>
              <a:buFont typeface="Wingdings" panose="05000000000000000000" pitchFamily="2" charset="2"/>
              <a:buChar char="v"/>
            </a:pPr>
            <a:r>
              <a:rPr lang="en-US" sz="2400" dirty="0"/>
              <a:t>Name of Event, if applicable</a:t>
            </a:r>
          </a:p>
          <a:p>
            <a:pPr lvl="1">
              <a:spcAft>
                <a:spcPts val="1200"/>
              </a:spcAft>
              <a:buFont typeface="Wingdings" panose="05000000000000000000" pitchFamily="2" charset="2"/>
              <a:buChar char="v"/>
            </a:pPr>
            <a:r>
              <a:rPr lang="en-US" sz="2400" dirty="0"/>
              <a:t>Name of the Grant</a:t>
            </a:r>
          </a:p>
          <a:p>
            <a:pPr>
              <a:spcAft>
                <a:spcPts val="1200"/>
              </a:spcAft>
              <a:buFont typeface="Wingdings" panose="05000000000000000000" pitchFamily="2" charset="2"/>
              <a:buChar char="v"/>
            </a:pPr>
            <a:r>
              <a:rPr lang="en-US" sz="2400" dirty="0"/>
              <a:t>Remember the Fund and ORG Numbers</a:t>
            </a:r>
          </a:p>
          <a:p>
            <a:pPr>
              <a:spcAft>
                <a:spcPts val="1200"/>
              </a:spcAft>
              <a:buFont typeface="Wingdings" panose="05000000000000000000" pitchFamily="2" charset="2"/>
              <a:buChar char="v"/>
            </a:pPr>
            <a:endParaRPr lang="en-US" sz="2400" dirty="0"/>
          </a:p>
          <a:p>
            <a:pPr marL="0" indent="0">
              <a:spcAft>
                <a:spcPts val="1200"/>
              </a:spcAft>
              <a:buNone/>
            </a:pPr>
            <a:r>
              <a:rPr lang="en-US" sz="2400" i="1" dirty="0"/>
              <a:t>If a requisition is made and is meant to contribute to grant effort/activity, then include notation within the document text and notify Grant Accounting of the list of requisition, PO, invoice numbers, etc.</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347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470A322-476C-4280-AA21-13EFEF178FB9}"/>
              </a:ext>
            </a:extLst>
          </p:cNvPr>
          <p:cNvSpPr>
            <a:spLocks noGrp="1"/>
          </p:cNvSpPr>
          <p:nvPr>
            <p:ph type="sldNum" sz="quarter" idx="12"/>
          </p:nvPr>
        </p:nvSpPr>
        <p:spPr/>
        <p:txBody>
          <a:bodyPr/>
          <a:lstStyle/>
          <a:p>
            <a:fld id="{596ABBDB-6FAD-4D69-931F-56C64217C7B9}" type="slidenum">
              <a:rPr lang="en-US" smtClean="0"/>
              <a:pPr/>
              <a:t>56</a:t>
            </a:fld>
            <a:endParaRPr lang="en-US"/>
          </a:p>
        </p:txBody>
      </p:sp>
    </p:spTree>
    <p:extLst>
      <p:ext uri="{BB962C8B-B14F-4D97-AF65-F5344CB8AC3E}">
        <p14:creationId xmlns:p14="http://schemas.microsoft.com/office/powerpoint/2010/main" val="298755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9CA45-8BB6-412C-943F-F134A11BBD46}"/>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ED35B5CB-9147-42D1-B92C-E047D44D60F2}"/>
              </a:ext>
            </a:extLst>
          </p:cNvPr>
          <p:cNvSpPr>
            <a:spLocks noGrp="1"/>
          </p:cNvSpPr>
          <p:nvPr>
            <p:ph type="sldNum" sz="quarter" idx="12"/>
          </p:nvPr>
        </p:nvSpPr>
        <p:spPr/>
        <p:txBody>
          <a:bodyPr/>
          <a:lstStyle/>
          <a:p>
            <a:fld id="{596ABBDB-6FAD-4D69-931F-56C64217C7B9}" type="slidenum">
              <a:rPr lang="en-US" smtClean="0"/>
              <a:pPr/>
              <a:t>57</a:t>
            </a:fld>
            <a:endParaRPr lang="en-US"/>
          </a:p>
        </p:txBody>
      </p:sp>
    </p:spTree>
    <p:extLst>
      <p:ext uri="{BB962C8B-B14F-4D97-AF65-F5344CB8AC3E}">
        <p14:creationId xmlns:p14="http://schemas.microsoft.com/office/powerpoint/2010/main" val="400818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24EA7-5D9D-4CD3-BB93-1A885FAC710D}"/>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4" name="Slide Number Placeholder 3">
            <a:extLst>
              <a:ext uri="{FF2B5EF4-FFF2-40B4-BE49-F238E27FC236}">
                <a16:creationId xmlns:a16="http://schemas.microsoft.com/office/drawing/2014/main" id="{667D331B-DE0E-4B90-B183-99744AAE25E4}"/>
              </a:ext>
            </a:extLst>
          </p:cNvPr>
          <p:cNvSpPr>
            <a:spLocks noGrp="1"/>
          </p:cNvSpPr>
          <p:nvPr>
            <p:ph type="sldNum" sz="quarter" idx="12"/>
          </p:nvPr>
        </p:nvSpPr>
        <p:spPr/>
        <p:txBody>
          <a:bodyPr/>
          <a:lstStyle/>
          <a:p>
            <a:fld id="{596ABBDB-6FAD-4D69-931F-56C64217C7B9}" type="slidenum">
              <a:rPr lang="en-US" smtClean="0"/>
              <a:pPr/>
              <a:t>58</a:t>
            </a:fld>
            <a:endParaRPr lang="en-US"/>
          </a:p>
        </p:txBody>
      </p:sp>
    </p:spTree>
    <p:extLst>
      <p:ext uri="{BB962C8B-B14F-4D97-AF65-F5344CB8AC3E}">
        <p14:creationId xmlns:p14="http://schemas.microsoft.com/office/powerpoint/2010/main" val="2368639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Inventory</a:t>
            </a:r>
          </a:p>
        </p:txBody>
      </p:sp>
      <p:sp>
        <p:nvSpPr>
          <p:cNvPr id="3" name="Content Placeholder 2"/>
          <p:cNvSpPr>
            <a:spLocks noGrp="1"/>
          </p:cNvSpPr>
          <p:nvPr>
            <p:ph idx="1"/>
          </p:nvPr>
        </p:nvSpPr>
        <p:spPr>
          <a:xfrm>
            <a:off x="822959" y="1845733"/>
            <a:ext cx="7543801" cy="4359681"/>
          </a:xfrm>
        </p:spPr>
        <p:txBody>
          <a:bodyPr>
            <a:normAutofit/>
          </a:bodyPr>
          <a:lstStyle/>
          <a:p>
            <a:pPr marL="457200" indent="-457200">
              <a:buFont typeface="Wingdings" panose="05000000000000000000" pitchFamily="2" charset="2"/>
              <a:buChar char="v"/>
            </a:pPr>
            <a:r>
              <a:rPr lang="en-US" dirty="0"/>
              <a:t>Ensuring the tracking of Inventory Items is the shared responsibility of the PI and the FM.</a:t>
            </a:r>
          </a:p>
          <a:p>
            <a:pPr marL="457200" indent="-457200">
              <a:buFont typeface="Wingdings" panose="05000000000000000000" pitchFamily="2" charset="2"/>
              <a:buChar char="v"/>
            </a:pPr>
            <a:r>
              <a:rPr lang="en-US" dirty="0"/>
              <a:t>Items are verified when orders are received and tagged with proper tag. Tagged item information is recorded on a log for later approval. </a:t>
            </a:r>
          </a:p>
          <a:p>
            <a:pPr marL="731520" lvl="3" indent="-365760">
              <a:buFont typeface="Wingdings" panose="05000000000000000000" pitchFamily="2" charset="2"/>
              <a:buChar char="v"/>
            </a:pPr>
            <a:r>
              <a:rPr lang="en-US" sz="1800" dirty="0"/>
              <a:t>Items are tagged based on cost over/under $1,000.00, regular account, grant account and it is recorded in its proper log for future approval in fixed assets module.</a:t>
            </a:r>
          </a:p>
          <a:p>
            <a:r>
              <a:rPr lang="en-US" dirty="0"/>
              <a:t>Inventory ($1,000 and above ) items = Silver Tag,</a:t>
            </a:r>
          </a:p>
          <a:p>
            <a:r>
              <a:rPr lang="en-US" dirty="0"/>
              <a:t>Any grant item = Green Tag,</a:t>
            </a:r>
          </a:p>
          <a:p>
            <a:r>
              <a:rPr lang="en-US" dirty="0"/>
              <a:t>Any grant-inventory ($1,000 and above) items = Silver &amp; Green Tags</a:t>
            </a:r>
          </a:p>
          <a:p>
            <a:endParaRPr lang="en-US" dirty="0"/>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84853"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F7BF9FE-365A-46BF-B5D1-077F02DE3CBD}"/>
              </a:ext>
            </a:extLst>
          </p:cNvPr>
          <p:cNvSpPr>
            <a:spLocks noGrp="1"/>
          </p:cNvSpPr>
          <p:nvPr>
            <p:ph type="sldNum" sz="quarter" idx="12"/>
          </p:nvPr>
        </p:nvSpPr>
        <p:spPr/>
        <p:txBody>
          <a:bodyPr/>
          <a:lstStyle/>
          <a:p>
            <a:fld id="{596ABBDB-6FAD-4D69-931F-56C64217C7B9}" type="slidenum">
              <a:rPr lang="en-US" smtClean="0"/>
              <a:pPr/>
              <a:t>59</a:t>
            </a:fld>
            <a:endParaRPr lang="en-US"/>
          </a:p>
        </p:txBody>
      </p:sp>
    </p:spTree>
    <p:extLst>
      <p:ext uri="{BB962C8B-B14F-4D97-AF65-F5344CB8AC3E}">
        <p14:creationId xmlns:p14="http://schemas.microsoft.com/office/powerpoint/2010/main" val="2406275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664024"/>
            <a:ext cx="7543800" cy="1181711"/>
          </a:xfrm>
        </p:spPr>
        <p:txBody>
          <a:bodyPr>
            <a:normAutofit/>
          </a:bodyPr>
          <a:lstStyle/>
          <a:p>
            <a:r>
              <a:rPr lang="en-US" dirty="0">
                <a:latin typeface="Times New Roman"/>
                <a:cs typeface="Times New Roman"/>
              </a:rPr>
              <a:t>Why are grants important? </a:t>
            </a:r>
            <a:endParaRPr lang="en-US" dirty="0"/>
          </a:p>
        </p:txBody>
      </p:sp>
      <p:sp>
        <p:nvSpPr>
          <p:cNvPr id="4" name="Content Placeholder 3"/>
          <p:cNvSpPr>
            <a:spLocks noGrp="1"/>
          </p:cNvSpPr>
          <p:nvPr>
            <p:ph sz="half" idx="2"/>
          </p:nvPr>
        </p:nvSpPr>
        <p:spPr>
          <a:xfrm>
            <a:off x="3867912" y="1845735"/>
            <a:ext cx="4498848" cy="4023360"/>
          </a:xfrm>
        </p:spPr>
        <p:txBody>
          <a:bodyPr>
            <a:normAutofit/>
          </a:bodyPr>
          <a:lstStyle/>
          <a:p>
            <a:r>
              <a:rPr lang="en-US" sz="2400" dirty="0"/>
              <a:t>Grants for South Texas College align to the Mission and Strategic Directions of the College. </a:t>
            </a:r>
          </a:p>
          <a:p>
            <a:endParaRPr lang="en-US" sz="2400" dirty="0"/>
          </a:p>
          <a:p>
            <a:r>
              <a:rPr lang="en-US" sz="2400" dirty="0"/>
              <a:t>They provide educational opportunities, enhance student programs, and can improve or expand facilities. </a:t>
            </a:r>
          </a:p>
          <a:p>
            <a:pPr algn="just"/>
            <a:endParaRPr lang="en-US" dirty="0"/>
          </a:p>
        </p:txBody>
      </p:sp>
      <p:sp>
        <p:nvSpPr>
          <p:cNvPr id="3" name="Slide Number Placeholder 2">
            <a:extLst>
              <a:ext uri="{FF2B5EF4-FFF2-40B4-BE49-F238E27FC236}">
                <a16:creationId xmlns:a16="http://schemas.microsoft.com/office/drawing/2014/main" id="{5257D0A9-6095-4173-A9E0-DC1700386C73}"/>
              </a:ext>
            </a:extLst>
          </p:cNvPr>
          <p:cNvSpPr>
            <a:spLocks noGrp="1"/>
          </p:cNvSpPr>
          <p:nvPr>
            <p:ph type="sldNum" sz="quarter" idx="12"/>
          </p:nvPr>
        </p:nvSpPr>
        <p:spPr/>
        <p:txBody>
          <a:bodyPr/>
          <a:lstStyle/>
          <a:p>
            <a:fld id="{596ABBDB-6FAD-4D69-931F-56C64217C7B9}" type="slidenum">
              <a:rPr lang="en-US" smtClean="0"/>
              <a:pPr/>
              <a:t>6</a:t>
            </a:fld>
            <a:endParaRPr lang="en-US"/>
          </a:p>
        </p:txBody>
      </p:sp>
      <p:pic>
        <p:nvPicPr>
          <p:cNvPr id="2050" name="Picture 2">
            <a:extLs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rot="16200000">
            <a:off x="514919" y="2449331"/>
            <a:ext cx="3703638" cy="266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Inventory List</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22960" y="1918918"/>
            <a:ext cx="7543800" cy="2680299"/>
          </a:xfrm>
          <a:prstGeom prst="rect">
            <a:avLst/>
          </a:prstGeom>
        </p:spPr>
      </p:pic>
      <p:sp>
        <p:nvSpPr>
          <p:cNvPr id="5" name="Rectangle 4"/>
          <p:cNvSpPr/>
          <p:nvPr/>
        </p:nvSpPr>
        <p:spPr>
          <a:xfrm>
            <a:off x="559975" y="5115858"/>
            <a:ext cx="8196919" cy="646331"/>
          </a:xfrm>
          <a:prstGeom prst="rect">
            <a:avLst/>
          </a:prstGeom>
        </p:spPr>
        <p:txBody>
          <a:bodyPr wrap="square">
            <a:spAutoFit/>
          </a:bodyPr>
          <a:lstStyle/>
          <a:p>
            <a:r>
              <a:rPr lang="en-US" dirty="0">
                <a:solidFill>
                  <a:prstClr val="black"/>
                </a:solidFill>
                <a:latin typeface="Bell MT" panose="02020503060305020303" pitchFamily="18" charset="0"/>
                <a:ea typeface="Calibri" panose="020F0502020204030204" pitchFamily="34" charset="0"/>
                <a:cs typeface="Times New Roman" panose="02020603050405020304" pitchFamily="18" charset="0"/>
              </a:rPr>
              <a:t>Below is the link for STC’s Fixed Asset Procedures:</a:t>
            </a:r>
          </a:p>
          <a:p>
            <a:r>
              <a:rPr lang="en-US" u="sng" dirty="0">
                <a:solidFill>
                  <a:srgbClr val="000000"/>
                </a:solidFill>
                <a:latin typeface="Bell MT" panose="02020503060305020303" pitchFamily="18" charset="0"/>
                <a:ea typeface="Calibri" panose="020F0502020204030204" pitchFamily="34" charset="0"/>
                <a:cs typeface="Times New Roman" panose="02020603050405020304" pitchFamily="18" charset="0"/>
                <a:hlinkClick r:id="rId5"/>
              </a:rPr>
              <a:t>http://finance.southtexascollege.edu/purchasing/receiving/procedures.html</a:t>
            </a:r>
            <a:endParaRPr lang="en-US" dirty="0">
              <a:solidFill>
                <a:prstClr val="black"/>
              </a:solidFill>
              <a:latin typeface="Bell MT" panose="02020503060305020303"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A7A4BA8-9172-4778-B4AF-520C1D0E0D5E}"/>
              </a:ext>
            </a:extLst>
          </p:cNvPr>
          <p:cNvSpPr>
            <a:spLocks noGrp="1"/>
          </p:cNvSpPr>
          <p:nvPr>
            <p:ph type="sldNum" sz="quarter" idx="12"/>
          </p:nvPr>
        </p:nvSpPr>
        <p:spPr/>
        <p:txBody>
          <a:bodyPr/>
          <a:lstStyle/>
          <a:p>
            <a:fld id="{596ABBDB-6FAD-4D69-931F-56C64217C7B9}" type="slidenum">
              <a:rPr lang="en-US" smtClean="0"/>
              <a:pPr/>
              <a:t>60</a:t>
            </a:fld>
            <a:endParaRPr lang="en-US"/>
          </a:p>
        </p:txBody>
      </p:sp>
    </p:spTree>
    <p:extLst>
      <p:ext uri="{BB962C8B-B14F-4D97-AF65-F5344CB8AC3E}">
        <p14:creationId xmlns:p14="http://schemas.microsoft.com/office/powerpoint/2010/main" val="2182610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B5DA8-6494-4811-B612-8FEC99C7F24C}"/>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D14B6AAA-491C-4510-A8F5-A08742028811}"/>
              </a:ext>
            </a:extLst>
          </p:cNvPr>
          <p:cNvSpPr>
            <a:spLocks noGrp="1"/>
          </p:cNvSpPr>
          <p:nvPr>
            <p:ph type="sldNum" sz="quarter" idx="12"/>
          </p:nvPr>
        </p:nvSpPr>
        <p:spPr/>
        <p:txBody>
          <a:bodyPr/>
          <a:lstStyle/>
          <a:p>
            <a:fld id="{596ABBDB-6FAD-4D69-931F-56C64217C7B9}" type="slidenum">
              <a:rPr lang="en-US" smtClean="0"/>
              <a:pPr/>
              <a:t>61</a:t>
            </a:fld>
            <a:endParaRPr lang="en-US"/>
          </a:p>
        </p:txBody>
      </p:sp>
    </p:spTree>
    <p:extLst>
      <p:ext uri="{BB962C8B-B14F-4D97-AF65-F5344CB8AC3E}">
        <p14:creationId xmlns:p14="http://schemas.microsoft.com/office/powerpoint/2010/main" val="107741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a:t>
            </a:r>
          </a:p>
        </p:txBody>
      </p:sp>
      <p:sp>
        <p:nvSpPr>
          <p:cNvPr id="3" name="Content Placeholder 2"/>
          <p:cNvSpPr>
            <a:spLocks noGrp="1"/>
          </p:cNvSpPr>
          <p:nvPr>
            <p:ph idx="1"/>
          </p:nvPr>
        </p:nvSpPr>
        <p:spPr>
          <a:xfrm>
            <a:off x="822959" y="1845733"/>
            <a:ext cx="7543801" cy="4359681"/>
          </a:xfrm>
        </p:spPr>
        <p:txBody>
          <a:bodyPr>
            <a:normAutofit/>
          </a:bodyPr>
          <a:lstStyle/>
          <a:p>
            <a:pPr>
              <a:buFont typeface="Wingdings" panose="05000000000000000000" pitchFamily="2" charset="2"/>
              <a:buChar char="v"/>
            </a:pPr>
            <a:r>
              <a:rPr lang="en-US" sz="2400" dirty="0"/>
              <a:t>Electronic versus Paper</a:t>
            </a:r>
          </a:p>
          <a:p>
            <a:pPr>
              <a:buFont typeface="Wingdings" panose="05000000000000000000" pitchFamily="2" charset="2"/>
              <a:buChar char="v"/>
            </a:pPr>
            <a:r>
              <a:rPr lang="en-US" sz="2400" dirty="0"/>
              <a:t>Refer to General Service Administration</a:t>
            </a:r>
          </a:p>
          <a:p>
            <a:pPr>
              <a:buFont typeface="Wingdings" panose="05000000000000000000" pitchFamily="2" charset="2"/>
              <a:buChar char="v"/>
            </a:pPr>
            <a:r>
              <a:rPr lang="en-US" sz="2400" dirty="0"/>
              <a:t>Do not include tips </a:t>
            </a:r>
          </a:p>
          <a:p>
            <a:pPr>
              <a:buFont typeface="Wingdings" panose="05000000000000000000" pitchFamily="2" charset="2"/>
              <a:buChar char="v"/>
            </a:pPr>
            <a:r>
              <a:rPr lang="en-US" sz="2400" dirty="0"/>
              <a:t>Include all supporting documentation</a:t>
            </a:r>
          </a:p>
          <a:p>
            <a:pPr>
              <a:buFont typeface="Wingdings" panose="05000000000000000000" pitchFamily="2" charset="2"/>
              <a:buChar char="v"/>
            </a:pPr>
            <a:r>
              <a:rPr lang="en-US" sz="2400" dirty="0"/>
              <a:t>Check Grant Award for </a:t>
            </a:r>
            <a:r>
              <a:rPr lang="en-US" sz="2400" dirty="0" err="1"/>
              <a:t>allowability</a:t>
            </a:r>
            <a:r>
              <a:rPr lang="en-US" sz="2400" dirty="0"/>
              <a:t> of costs</a:t>
            </a:r>
          </a:p>
          <a:p>
            <a:pPr>
              <a:buFont typeface="Wingdings" panose="05000000000000000000" pitchFamily="2" charset="2"/>
              <a:buChar char="v"/>
            </a:pPr>
            <a:r>
              <a:rPr lang="en-US" sz="2400" dirty="0"/>
              <a:t>Don’t forget the 15 day rule</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142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B700F50-4CAC-4328-889F-8E9F6CA4B7EC}"/>
              </a:ext>
            </a:extLst>
          </p:cNvPr>
          <p:cNvSpPr>
            <a:spLocks noGrp="1"/>
          </p:cNvSpPr>
          <p:nvPr>
            <p:ph type="sldNum" sz="quarter" idx="12"/>
          </p:nvPr>
        </p:nvSpPr>
        <p:spPr/>
        <p:txBody>
          <a:bodyPr/>
          <a:lstStyle/>
          <a:p>
            <a:fld id="{596ABBDB-6FAD-4D69-931F-56C64217C7B9}" type="slidenum">
              <a:rPr lang="en-US" smtClean="0"/>
              <a:pPr/>
              <a:t>62</a:t>
            </a:fld>
            <a:endParaRPr lang="en-US"/>
          </a:p>
        </p:txBody>
      </p:sp>
    </p:spTree>
    <p:extLst>
      <p:ext uri="{BB962C8B-B14F-4D97-AF65-F5344CB8AC3E}">
        <p14:creationId xmlns:p14="http://schemas.microsoft.com/office/powerpoint/2010/main" val="3417756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542" y="1838474"/>
            <a:ext cx="8000634" cy="5019526"/>
          </a:xfrm>
          <a:prstGeom prst="rect">
            <a:avLst/>
          </a:prstGeom>
        </p:spPr>
      </p:pic>
      <p:sp>
        <p:nvSpPr>
          <p:cNvPr id="2" name="Title 1"/>
          <p:cNvSpPr>
            <a:spLocks noGrp="1"/>
          </p:cNvSpPr>
          <p:nvPr>
            <p:ph type="title"/>
          </p:nvPr>
        </p:nvSpPr>
        <p:spPr>
          <a:xfrm>
            <a:off x="822959" y="518746"/>
            <a:ext cx="7543800" cy="1077938"/>
          </a:xfrm>
        </p:spPr>
        <p:txBody>
          <a:bodyPr>
            <a:normAutofit fontScale="90000"/>
          </a:bodyPr>
          <a:lstStyle/>
          <a:p>
            <a:r>
              <a:rPr lang="en-US" dirty="0"/>
              <a:t>Travel Forms</a:t>
            </a:r>
            <a:br>
              <a:rPr lang="en-US" dirty="0"/>
            </a:br>
            <a:r>
              <a:rPr lang="en-US" sz="2000" dirty="0"/>
              <a:t>For more information, please visit: </a:t>
            </a:r>
            <a:r>
              <a:rPr lang="en-US" sz="2000" dirty="0">
                <a:hlinkClick r:id="rId4"/>
              </a:rPr>
              <a:t>https://finance.southtexascollege.edu/businessoffice/travel.html</a:t>
            </a:r>
            <a:endParaRPr lang="en-US" sz="2000" dirty="0"/>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769" y="1596684"/>
            <a:ext cx="8730762" cy="4196586"/>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6644" y="1626701"/>
            <a:ext cx="8707887" cy="476031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93518" y="66675"/>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3894845" y="66675"/>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11" cstate="emai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291707" y="77080"/>
            <a:ext cx="887307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6A39F9EE-A7B4-4968-B9C8-3FACAC2D8F41}"/>
              </a:ext>
            </a:extLst>
          </p:cNvPr>
          <p:cNvSpPr>
            <a:spLocks noGrp="1"/>
          </p:cNvSpPr>
          <p:nvPr>
            <p:ph type="sldNum" sz="quarter" idx="12"/>
          </p:nvPr>
        </p:nvSpPr>
        <p:spPr/>
        <p:txBody>
          <a:bodyPr/>
          <a:lstStyle/>
          <a:p>
            <a:fld id="{596ABBDB-6FAD-4D69-931F-56C64217C7B9}" type="slidenum">
              <a:rPr lang="en-US" smtClean="0"/>
              <a:pPr/>
              <a:t>63</a:t>
            </a:fld>
            <a:endParaRPr lang="en-US"/>
          </a:p>
        </p:txBody>
      </p:sp>
    </p:spTree>
    <p:extLst>
      <p:ext uri="{BB962C8B-B14F-4D97-AF65-F5344CB8AC3E}">
        <p14:creationId xmlns:p14="http://schemas.microsoft.com/office/powerpoint/2010/main" val="32322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Banner</a:t>
            </a:r>
          </a:p>
        </p:txBody>
      </p:sp>
      <p:sp>
        <p:nvSpPr>
          <p:cNvPr id="3" name="Content Placeholder 2"/>
          <p:cNvSpPr>
            <a:spLocks noGrp="1"/>
          </p:cNvSpPr>
          <p:nvPr>
            <p:ph idx="1"/>
          </p:nvPr>
        </p:nvSpPr>
        <p:spPr>
          <a:xfrm>
            <a:off x="822959" y="1951524"/>
            <a:ext cx="7543801" cy="3944451"/>
          </a:xfrm>
        </p:spPr>
        <p:txBody>
          <a:bodyPr>
            <a:normAutofit/>
          </a:bodyPr>
          <a:lstStyle/>
          <a:p>
            <a:pPr>
              <a:buFont typeface="Wingdings" panose="05000000000000000000" pitchFamily="2" charset="2"/>
              <a:buChar char="v"/>
            </a:pPr>
            <a:r>
              <a:rPr lang="en-US" sz="2800" dirty="0"/>
              <a:t>Helpful BANNER Screens:</a:t>
            </a:r>
          </a:p>
          <a:p>
            <a:pPr lvl="2">
              <a:buFont typeface="Wingdings" panose="05000000000000000000" pitchFamily="2" charset="2"/>
              <a:buChar char="v"/>
            </a:pPr>
            <a:r>
              <a:rPr lang="en-US" sz="2400" dirty="0"/>
              <a:t>FRIGITD – Grant Inception to Date</a:t>
            </a:r>
          </a:p>
          <a:p>
            <a:pPr lvl="2">
              <a:buFont typeface="Wingdings" panose="05000000000000000000" pitchFamily="2" charset="2"/>
              <a:buChar char="v"/>
            </a:pPr>
            <a:r>
              <a:rPr lang="en-US" sz="2400" dirty="0"/>
              <a:t>FRIGTRD – Transaction Detail</a:t>
            </a:r>
          </a:p>
          <a:p>
            <a:pPr lvl="2">
              <a:buFont typeface="Wingdings" panose="05000000000000000000" pitchFamily="2" charset="2"/>
              <a:buChar char="v"/>
            </a:pPr>
            <a:r>
              <a:rPr lang="en-US" sz="2400" dirty="0"/>
              <a:t>FOIDOCH – Document History</a:t>
            </a:r>
          </a:p>
          <a:p>
            <a:pPr lvl="2">
              <a:buFont typeface="Wingdings" panose="05000000000000000000" pitchFamily="2" charset="2"/>
              <a:buChar char="v"/>
            </a:pPr>
            <a:r>
              <a:rPr lang="en-US" sz="2400" dirty="0"/>
              <a:t>FGIOENC – Encumbrance List</a:t>
            </a:r>
          </a:p>
          <a:p>
            <a:pPr lvl="2">
              <a:buFont typeface="Wingdings" panose="05000000000000000000" pitchFamily="2" charset="2"/>
              <a:buChar char="v"/>
            </a:pPr>
            <a:r>
              <a:rPr lang="en-US" sz="2400" dirty="0"/>
              <a:t>FGIENCD – Detail Encumbrance Activity</a:t>
            </a:r>
          </a:p>
          <a:p>
            <a:pPr lvl="2">
              <a:buFont typeface="Wingdings" panose="05000000000000000000" pitchFamily="2" charset="2"/>
              <a:buChar char="v"/>
            </a:pPr>
            <a:r>
              <a:rPr lang="en-US" sz="2400" dirty="0"/>
              <a:t>FOIAPHT – Approval History (who’s approved)</a:t>
            </a:r>
          </a:p>
          <a:p>
            <a:pPr lvl="2">
              <a:buFont typeface="Wingdings" panose="05000000000000000000" pitchFamily="2" charset="2"/>
              <a:buChar char="v"/>
            </a:pPr>
            <a:r>
              <a:rPr lang="en-US" sz="2400" dirty="0"/>
              <a:t>FOAAINP – Document Approval (who’s pending)</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0382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C630002-F125-4E08-8F7A-38D3C42F2FB7}"/>
              </a:ext>
            </a:extLst>
          </p:cNvPr>
          <p:cNvSpPr>
            <a:spLocks noGrp="1"/>
          </p:cNvSpPr>
          <p:nvPr>
            <p:ph type="sldNum" sz="quarter" idx="12"/>
          </p:nvPr>
        </p:nvSpPr>
        <p:spPr/>
        <p:txBody>
          <a:bodyPr/>
          <a:lstStyle/>
          <a:p>
            <a:fld id="{596ABBDB-6FAD-4D69-931F-56C64217C7B9}" type="slidenum">
              <a:rPr lang="en-US" smtClean="0"/>
              <a:pPr/>
              <a:t>64</a:t>
            </a:fld>
            <a:endParaRPr lang="en-US"/>
          </a:p>
        </p:txBody>
      </p:sp>
    </p:spTree>
    <p:extLst>
      <p:ext uri="{BB962C8B-B14F-4D97-AF65-F5344CB8AC3E}">
        <p14:creationId xmlns:p14="http://schemas.microsoft.com/office/powerpoint/2010/main" val="387674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Transaction Cycle</a:t>
            </a:r>
            <a:endParaRPr lang="en-US"/>
          </a:p>
        </p:txBody>
      </p:sp>
      <p:pic>
        <p:nvPicPr>
          <p:cNvPr id="4" name="Picture 3"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66083" y="1866900"/>
            <a:ext cx="8439437" cy="3273455"/>
          </a:xfrm>
          <a:prstGeom prst="rect">
            <a:avLst/>
          </a:prstGeom>
        </p:spPr>
      </p:pic>
      <p:sp>
        <p:nvSpPr>
          <p:cNvPr id="3" name="Slide Number Placeholder 2">
            <a:extLst>
              <a:ext uri="{FF2B5EF4-FFF2-40B4-BE49-F238E27FC236}">
                <a16:creationId xmlns:a16="http://schemas.microsoft.com/office/drawing/2014/main" id="{2F81487F-32B9-4F00-8020-52C6704A0DF7}"/>
              </a:ext>
            </a:extLst>
          </p:cNvPr>
          <p:cNvSpPr>
            <a:spLocks noGrp="1"/>
          </p:cNvSpPr>
          <p:nvPr>
            <p:ph type="sldNum" sz="quarter" idx="12"/>
          </p:nvPr>
        </p:nvSpPr>
        <p:spPr/>
        <p:txBody>
          <a:bodyPr/>
          <a:lstStyle/>
          <a:p>
            <a:fld id="{596ABBDB-6FAD-4D69-931F-56C64217C7B9}" type="slidenum">
              <a:rPr lang="en-US" smtClean="0"/>
              <a:pPr/>
              <a:t>65</a:t>
            </a:fld>
            <a:endParaRPr lang="en-US"/>
          </a:p>
        </p:txBody>
      </p:sp>
    </p:spTree>
    <p:extLst>
      <p:ext uri="{BB962C8B-B14F-4D97-AF65-F5344CB8AC3E}">
        <p14:creationId xmlns:p14="http://schemas.microsoft.com/office/powerpoint/2010/main" val="855440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FOIDOCH - </a:t>
            </a:r>
            <a:r>
              <a:rPr lang="en-US" altLang="en-US" sz="3600" dirty="0"/>
              <a:t>Associated Documents</a:t>
            </a:r>
            <a:endParaRPr lang="en-US" sz="36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889" y="2013513"/>
            <a:ext cx="8142607" cy="3330273"/>
          </a:xfrm>
          <a:prstGeom prst="rect">
            <a:avLst/>
          </a:prstGeom>
        </p:spPr>
      </p:pic>
      <p:sp>
        <p:nvSpPr>
          <p:cNvPr id="3" name="Slide Number Placeholder 2">
            <a:extLst>
              <a:ext uri="{FF2B5EF4-FFF2-40B4-BE49-F238E27FC236}">
                <a16:creationId xmlns:a16="http://schemas.microsoft.com/office/drawing/2014/main" id="{F5D0AB5D-F61D-4A4E-8A5A-B50985A21E03}"/>
              </a:ext>
            </a:extLst>
          </p:cNvPr>
          <p:cNvSpPr>
            <a:spLocks noGrp="1"/>
          </p:cNvSpPr>
          <p:nvPr>
            <p:ph type="sldNum" sz="quarter" idx="12"/>
          </p:nvPr>
        </p:nvSpPr>
        <p:spPr/>
        <p:txBody>
          <a:bodyPr/>
          <a:lstStyle/>
          <a:p>
            <a:fld id="{596ABBDB-6FAD-4D69-931F-56C64217C7B9}" type="slidenum">
              <a:rPr lang="en-US" smtClean="0"/>
              <a:pPr/>
              <a:t>66</a:t>
            </a:fld>
            <a:endParaRPr lang="en-US"/>
          </a:p>
        </p:txBody>
      </p:sp>
    </p:spTree>
    <p:extLst>
      <p:ext uri="{BB962C8B-B14F-4D97-AF65-F5344CB8AC3E}">
        <p14:creationId xmlns:p14="http://schemas.microsoft.com/office/powerpoint/2010/main" val="581102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CA474C-7FBA-4515-A73B-919CA6EF9973}"/>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68990"/>
            <a:ext cx="8636000" cy="6350000"/>
          </a:xfrm>
          <a:prstGeom prst="rect">
            <a:avLst/>
          </a:prstGeom>
        </p:spPr>
      </p:pic>
      <p:sp>
        <p:nvSpPr>
          <p:cNvPr id="2" name="Slide Number Placeholder 1">
            <a:extLst>
              <a:ext uri="{FF2B5EF4-FFF2-40B4-BE49-F238E27FC236}">
                <a16:creationId xmlns:a16="http://schemas.microsoft.com/office/drawing/2014/main" id="{7B9FC5B1-3CF9-40A5-B27E-162F8DFE6D5F}"/>
              </a:ext>
            </a:extLst>
          </p:cNvPr>
          <p:cNvSpPr>
            <a:spLocks noGrp="1"/>
          </p:cNvSpPr>
          <p:nvPr>
            <p:ph type="sldNum" sz="quarter" idx="12"/>
          </p:nvPr>
        </p:nvSpPr>
        <p:spPr/>
        <p:txBody>
          <a:bodyPr/>
          <a:lstStyle/>
          <a:p>
            <a:fld id="{596ABBDB-6FAD-4D69-931F-56C64217C7B9}" type="slidenum">
              <a:rPr lang="en-US" smtClean="0"/>
              <a:pPr/>
              <a:t>67</a:t>
            </a:fld>
            <a:endParaRPr lang="en-US"/>
          </a:p>
        </p:txBody>
      </p:sp>
    </p:spTree>
    <p:extLst>
      <p:ext uri="{BB962C8B-B14F-4D97-AF65-F5344CB8AC3E}">
        <p14:creationId xmlns:p14="http://schemas.microsoft.com/office/powerpoint/2010/main" val="1861538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EBF33-AB02-4549-96F1-8056A381527E}"/>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3D582400-559A-4D98-9841-0A1E1342E9BC}"/>
              </a:ext>
            </a:extLst>
          </p:cNvPr>
          <p:cNvSpPr>
            <a:spLocks noGrp="1"/>
          </p:cNvSpPr>
          <p:nvPr>
            <p:ph type="sldNum" sz="quarter" idx="12"/>
          </p:nvPr>
        </p:nvSpPr>
        <p:spPr/>
        <p:txBody>
          <a:bodyPr/>
          <a:lstStyle/>
          <a:p>
            <a:fld id="{596ABBDB-6FAD-4D69-931F-56C64217C7B9}" type="slidenum">
              <a:rPr lang="en-US" smtClean="0"/>
              <a:pPr/>
              <a:t>68</a:t>
            </a:fld>
            <a:endParaRPr lang="en-US"/>
          </a:p>
        </p:txBody>
      </p:sp>
    </p:spTree>
    <p:extLst>
      <p:ext uri="{BB962C8B-B14F-4D97-AF65-F5344CB8AC3E}">
        <p14:creationId xmlns:p14="http://schemas.microsoft.com/office/powerpoint/2010/main" val="24996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idx="1"/>
          </p:nvPr>
        </p:nvSpPr>
        <p:spPr>
          <a:xfrm>
            <a:off x="822960" y="2017185"/>
            <a:ext cx="7543801" cy="3278716"/>
          </a:xfrm>
        </p:spPr>
        <p:txBody>
          <a:bodyPr>
            <a:normAutofit/>
          </a:bodyPr>
          <a:lstStyle/>
          <a:p>
            <a:pPr>
              <a:buFont typeface="Wingdings" panose="05000000000000000000" pitchFamily="2" charset="2"/>
              <a:buChar char="v"/>
            </a:pPr>
            <a:r>
              <a:rPr lang="en-US" sz="2800" dirty="0"/>
              <a:t>Keep an up-to-date reconciliation</a:t>
            </a:r>
          </a:p>
          <a:p>
            <a:pPr lvl="2">
              <a:buFont typeface="Wingdings" panose="05000000000000000000" pitchFamily="2" charset="2"/>
              <a:buChar char="v"/>
            </a:pPr>
            <a:r>
              <a:rPr lang="en-US" sz="2400" dirty="0"/>
              <a:t>Review available funds </a:t>
            </a:r>
          </a:p>
          <a:p>
            <a:pPr lvl="2">
              <a:buFont typeface="Wingdings" panose="05000000000000000000" pitchFamily="2" charset="2"/>
              <a:buChar char="v"/>
            </a:pPr>
            <a:r>
              <a:rPr lang="en-US" sz="2400" dirty="0"/>
              <a:t>Review encumbrances</a:t>
            </a:r>
          </a:p>
          <a:p>
            <a:pPr lvl="2">
              <a:buFont typeface="Wingdings" panose="05000000000000000000" pitchFamily="2" charset="2"/>
              <a:buChar char="v"/>
            </a:pPr>
            <a:r>
              <a:rPr lang="en-US" sz="2400" dirty="0"/>
              <a:t>Forecast Activity</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4860"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1807F0E-4932-40FE-9078-11BB49981B36}"/>
              </a:ext>
            </a:extLst>
          </p:cNvPr>
          <p:cNvSpPr>
            <a:spLocks noGrp="1"/>
          </p:cNvSpPr>
          <p:nvPr>
            <p:ph type="sldNum" sz="quarter" idx="12"/>
          </p:nvPr>
        </p:nvSpPr>
        <p:spPr/>
        <p:txBody>
          <a:bodyPr/>
          <a:lstStyle/>
          <a:p>
            <a:fld id="{596ABBDB-6FAD-4D69-931F-56C64217C7B9}" type="slidenum">
              <a:rPr lang="en-US" smtClean="0"/>
              <a:pPr/>
              <a:t>69</a:t>
            </a:fld>
            <a:endParaRPr lang="en-US"/>
          </a:p>
        </p:txBody>
      </p:sp>
    </p:spTree>
    <p:extLst>
      <p:ext uri="{BB962C8B-B14F-4D97-AF65-F5344CB8AC3E}">
        <p14:creationId xmlns:p14="http://schemas.microsoft.com/office/powerpoint/2010/main" val="183393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580519"/>
            <a:ext cx="7809411" cy="1181711"/>
          </a:xfrm>
        </p:spPr>
        <p:txBody>
          <a:bodyPr>
            <a:noAutofit/>
          </a:bodyPr>
          <a:lstStyle/>
          <a:p>
            <a:r>
              <a:rPr lang="en-US" sz="3600" dirty="0">
                <a:latin typeface="Times New Roman"/>
                <a:cs typeface="Times New Roman"/>
              </a:rPr>
              <a:t>Why is effective Grant Management and Grant Compliance important?</a:t>
            </a:r>
            <a:endParaRPr lang="en-US" sz="3600" dirty="0"/>
          </a:p>
        </p:txBody>
      </p:sp>
      <p:sp>
        <p:nvSpPr>
          <p:cNvPr id="4" name="Content Placeholder 3"/>
          <p:cNvSpPr>
            <a:spLocks noGrp="1"/>
          </p:cNvSpPr>
          <p:nvPr>
            <p:ph sz="half" idx="2"/>
          </p:nvPr>
        </p:nvSpPr>
        <p:spPr>
          <a:xfrm>
            <a:off x="3490546" y="1845735"/>
            <a:ext cx="4876214" cy="4163179"/>
          </a:xfrm>
        </p:spPr>
        <p:txBody>
          <a:bodyPr>
            <a:normAutofit fontScale="92500" lnSpcReduction="10000"/>
          </a:bodyPr>
          <a:lstStyle/>
          <a:p>
            <a:r>
              <a:rPr lang="en-US" sz="2400" dirty="0"/>
              <a:t>Effective grant management is important because departments need to ensure that they meet the goals and deliverables committed to when proposing and signing the contract. </a:t>
            </a:r>
          </a:p>
          <a:p>
            <a:endParaRPr lang="en-US" sz="2400" dirty="0"/>
          </a:p>
          <a:p>
            <a:r>
              <a:rPr lang="en-US" sz="2400" dirty="0"/>
              <a:t>Effective grant compliance is important because it safeguards the College by ensuring transparency and  accountability while complying with the requirements of the grant and the institution’s policy/procedures when completing grant activity.</a:t>
            </a:r>
          </a:p>
        </p:txBody>
      </p:sp>
      <p:sp>
        <p:nvSpPr>
          <p:cNvPr id="3" name="Slide Number Placeholder 2">
            <a:extLst>
              <a:ext uri="{FF2B5EF4-FFF2-40B4-BE49-F238E27FC236}">
                <a16:creationId xmlns:a16="http://schemas.microsoft.com/office/drawing/2014/main" id="{5257D0A9-6095-4173-A9E0-DC1700386C73}"/>
              </a:ext>
            </a:extLst>
          </p:cNvPr>
          <p:cNvSpPr>
            <a:spLocks noGrp="1"/>
          </p:cNvSpPr>
          <p:nvPr>
            <p:ph type="sldNum" sz="quarter" idx="12"/>
          </p:nvPr>
        </p:nvSpPr>
        <p:spPr/>
        <p:txBody>
          <a:bodyPr/>
          <a:lstStyle/>
          <a:p>
            <a:fld id="{596ABBDB-6FAD-4D69-931F-56C64217C7B9}" type="slidenum">
              <a:rPr lang="en-US" smtClean="0"/>
              <a:pPr/>
              <a:t>7</a:t>
            </a:fld>
            <a:endParaRPr lang="en-US"/>
          </a:p>
        </p:txBody>
      </p:sp>
      <p:pic>
        <p:nvPicPr>
          <p:cNvPr id="7" name="Content Placeholder 4" descr="Free photo: Route 66, Vintage, New Mexico - Free Image on ..."/>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22325" y="1845734"/>
            <a:ext cx="2668221" cy="4163180"/>
          </a:xfrm>
          <a:prstGeom prst="rect">
            <a:avLst/>
          </a:prstGeom>
        </p:spPr>
      </p:pic>
    </p:spTree>
    <p:extLst>
      <p:ext uri="{BB962C8B-B14F-4D97-AF65-F5344CB8AC3E}">
        <p14:creationId xmlns:p14="http://schemas.microsoft.com/office/powerpoint/2010/main" val="2875068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5" name="Slide Number Placeholder 4">
            <a:extLst>
              <a:ext uri="{FF2B5EF4-FFF2-40B4-BE49-F238E27FC236}">
                <a16:creationId xmlns:a16="http://schemas.microsoft.com/office/drawing/2014/main" id="{69AFFCE6-2AF3-48C2-868E-BB08AC03DB05}"/>
              </a:ext>
            </a:extLst>
          </p:cNvPr>
          <p:cNvSpPr>
            <a:spLocks noGrp="1"/>
          </p:cNvSpPr>
          <p:nvPr>
            <p:ph type="sldNum" sz="quarter" idx="12"/>
          </p:nvPr>
        </p:nvSpPr>
        <p:spPr/>
        <p:txBody>
          <a:bodyPr/>
          <a:lstStyle/>
          <a:p>
            <a:fld id="{596ABBDB-6FAD-4D69-931F-56C64217C7B9}" type="slidenum">
              <a:rPr lang="en-US" smtClean="0"/>
              <a:pPr/>
              <a:t>70</a:t>
            </a:fld>
            <a:endParaRPr lang="en-US"/>
          </a:p>
        </p:txBody>
      </p:sp>
    </p:spTree>
    <p:extLst>
      <p:ext uri="{BB962C8B-B14F-4D97-AF65-F5344CB8AC3E}">
        <p14:creationId xmlns:p14="http://schemas.microsoft.com/office/powerpoint/2010/main" val="3572548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B99FA-87DF-4A70-8966-31F40449EB00}"/>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2E84AAC2-3149-4826-BE02-4E19545D263C}"/>
              </a:ext>
            </a:extLst>
          </p:cNvPr>
          <p:cNvSpPr>
            <a:spLocks noGrp="1"/>
          </p:cNvSpPr>
          <p:nvPr>
            <p:ph type="sldNum" sz="quarter" idx="12"/>
          </p:nvPr>
        </p:nvSpPr>
        <p:spPr/>
        <p:txBody>
          <a:bodyPr/>
          <a:lstStyle/>
          <a:p>
            <a:fld id="{596ABBDB-6FAD-4D69-931F-56C64217C7B9}" type="slidenum">
              <a:rPr lang="en-US" smtClean="0"/>
              <a:pPr/>
              <a:t>71</a:t>
            </a:fld>
            <a:endParaRPr lang="en-US"/>
          </a:p>
        </p:txBody>
      </p:sp>
    </p:spTree>
    <p:extLst>
      <p:ext uri="{BB962C8B-B14F-4D97-AF65-F5344CB8AC3E}">
        <p14:creationId xmlns:p14="http://schemas.microsoft.com/office/powerpoint/2010/main" val="3833964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D2BA-7010-4F96-B70F-45F82E7A63C9}"/>
              </a:ext>
            </a:extLst>
          </p:cNvPr>
          <p:cNvSpPr>
            <a:spLocks noGrp="1"/>
          </p:cNvSpPr>
          <p:nvPr>
            <p:ph type="title"/>
          </p:nvPr>
        </p:nvSpPr>
        <p:spPr/>
        <p:txBody>
          <a:bodyPr/>
          <a:lstStyle/>
          <a:p>
            <a:r>
              <a:rPr lang="en-US" dirty="0"/>
              <a:t>Fiscal Reporting</a:t>
            </a:r>
          </a:p>
        </p:txBody>
      </p:sp>
      <p:sp>
        <p:nvSpPr>
          <p:cNvPr id="3" name="Content Placeholder 2">
            <a:extLst>
              <a:ext uri="{FF2B5EF4-FFF2-40B4-BE49-F238E27FC236}">
                <a16:creationId xmlns:a16="http://schemas.microsoft.com/office/drawing/2014/main" id="{F10CB11F-314F-430D-8BA1-E826E9DC485A}"/>
              </a:ext>
            </a:extLst>
          </p:cNvPr>
          <p:cNvSpPr>
            <a:spLocks noGrp="1"/>
          </p:cNvSpPr>
          <p:nvPr>
            <p:ph idx="1"/>
          </p:nvPr>
        </p:nvSpPr>
        <p:spPr>
          <a:xfrm>
            <a:off x="822960" y="1990725"/>
            <a:ext cx="7543801" cy="3891432"/>
          </a:xfrm>
        </p:spPr>
        <p:txBody>
          <a:bodyPr/>
          <a:lstStyle/>
          <a:p>
            <a:pPr>
              <a:buFont typeface="Wingdings" panose="05000000000000000000" pitchFamily="2" charset="2"/>
              <a:buChar char="v"/>
            </a:pPr>
            <a:r>
              <a:rPr lang="en-US" b="1" dirty="0"/>
              <a:t>Who</a:t>
            </a:r>
            <a:r>
              <a:rPr lang="en-US" dirty="0"/>
              <a:t> is involved?</a:t>
            </a:r>
          </a:p>
          <a:p>
            <a:pPr lvl="1">
              <a:buFont typeface="Wingdings" panose="05000000000000000000" pitchFamily="2" charset="2"/>
              <a:buChar char="v"/>
            </a:pPr>
            <a:r>
              <a:rPr lang="en-US" dirty="0"/>
              <a:t>Financial Manager, Principal Investigator/Project Director and Grant Accounting</a:t>
            </a:r>
          </a:p>
          <a:p>
            <a:pPr>
              <a:buFont typeface="Wingdings" panose="05000000000000000000" pitchFamily="2" charset="2"/>
              <a:buChar char="v"/>
            </a:pPr>
            <a:r>
              <a:rPr lang="en-US" b="1" dirty="0"/>
              <a:t>What</a:t>
            </a:r>
            <a:r>
              <a:rPr lang="en-US" dirty="0"/>
              <a:t> should they do?</a:t>
            </a:r>
          </a:p>
          <a:p>
            <a:pPr lvl="1">
              <a:buFont typeface="Wingdings" panose="05000000000000000000" pitchFamily="2" charset="2"/>
              <a:buChar char="v"/>
            </a:pPr>
            <a:r>
              <a:rPr lang="en-US" dirty="0"/>
              <a:t>Review expenditures diligently </a:t>
            </a:r>
          </a:p>
          <a:p>
            <a:pPr lvl="1">
              <a:buFont typeface="Wingdings" panose="05000000000000000000" pitchFamily="2" charset="2"/>
              <a:buChar char="v"/>
            </a:pPr>
            <a:r>
              <a:rPr lang="en-US" dirty="0"/>
              <a:t>Use Fiscal Reporting as a “Guide” for expenditures versus the activity</a:t>
            </a:r>
          </a:p>
        </p:txBody>
      </p:sp>
      <p:pic>
        <p:nvPicPr>
          <p:cNvPr id="5" name="Picture 4" descr="Accounting Services"/>
          <p:cNvPicPr/>
          <p:nvPr/>
        </p:nvPicPr>
        <p:blipFill>
          <a:blip r:embed="rId3">
            <a:extLst>
              <a:ext uri="{28A0092B-C50C-407E-A947-70E740481C1C}">
                <a14:useLocalDpi xmlns:a14="http://schemas.microsoft.com/office/drawing/2010/main"/>
              </a:ext>
            </a:extLst>
          </a:blip>
          <a:srcRect/>
          <a:stretch>
            <a:fillRect/>
          </a:stretch>
        </p:blipFill>
        <p:spPr bwMode="auto">
          <a:xfrm>
            <a:off x="864700" y="4055165"/>
            <a:ext cx="7169510" cy="2242471"/>
          </a:xfrm>
          <a:prstGeom prst="rect">
            <a:avLst/>
          </a:prstGeom>
          <a:noFill/>
          <a:ln>
            <a:noFill/>
          </a:ln>
        </p:spPr>
      </p:pic>
      <p:pic>
        <p:nvPicPr>
          <p:cNvPr id="6" name="Picture 6">
            <a:extLst>
              <a:ext uri="{C183D7F6-B498-43B3-948B-1728B52AA6E4}">
                <adec:decorative xmlns:adec="http://schemas.microsoft.com/office/drawing/2017/decorative" val="1"/>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04153"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D02788B-7987-4476-9B1D-7F0FA594D797}"/>
              </a:ext>
            </a:extLst>
          </p:cNvPr>
          <p:cNvSpPr>
            <a:spLocks noGrp="1"/>
          </p:cNvSpPr>
          <p:nvPr>
            <p:ph type="sldNum" sz="quarter" idx="12"/>
          </p:nvPr>
        </p:nvSpPr>
        <p:spPr/>
        <p:txBody>
          <a:bodyPr/>
          <a:lstStyle/>
          <a:p>
            <a:fld id="{596ABBDB-6FAD-4D69-931F-56C64217C7B9}" type="slidenum">
              <a:rPr lang="en-US" smtClean="0"/>
              <a:pPr/>
              <a:t>72</a:t>
            </a:fld>
            <a:endParaRPr lang="en-US"/>
          </a:p>
        </p:txBody>
      </p:sp>
    </p:spTree>
    <p:extLst>
      <p:ext uri="{BB962C8B-B14F-4D97-AF65-F5344CB8AC3E}">
        <p14:creationId xmlns:p14="http://schemas.microsoft.com/office/powerpoint/2010/main" val="2294631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D87F9-641F-4442-90CF-A4DF6ADB1580}"/>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569F0AAD-E87C-4F51-A000-322588236873}"/>
              </a:ext>
            </a:extLst>
          </p:cNvPr>
          <p:cNvSpPr>
            <a:spLocks noGrp="1"/>
          </p:cNvSpPr>
          <p:nvPr>
            <p:ph type="sldNum" sz="quarter" idx="12"/>
          </p:nvPr>
        </p:nvSpPr>
        <p:spPr/>
        <p:txBody>
          <a:bodyPr/>
          <a:lstStyle/>
          <a:p>
            <a:fld id="{596ABBDB-6FAD-4D69-931F-56C64217C7B9}" type="slidenum">
              <a:rPr lang="en-US" smtClean="0"/>
              <a:pPr/>
              <a:t>73</a:t>
            </a:fld>
            <a:endParaRPr lang="en-US"/>
          </a:p>
        </p:txBody>
      </p:sp>
    </p:spTree>
    <p:extLst>
      <p:ext uri="{BB962C8B-B14F-4D97-AF65-F5344CB8AC3E}">
        <p14:creationId xmlns:p14="http://schemas.microsoft.com/office/powerpoint/2010/main" val="1815233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hlinkClick r:id="rId3" tooltip="Chart Text"/>
            <a:extLst>
              <a:ext uri="{FF2B5EF4-FFF2-40B4-BE49-F238E27FC236}">
                <a16:creationId xmlns:a16="http://schemas.microsoft.com/office/drawing/2014/main" id="{DE8EE96B-3107-4D71-9F3A-D110EED790C5}"/>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83760" y="4610000"/>
            <a:ext cx="2570480" cy="1677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A99032-A873-49AF-9275-55CA8246E1D7}"/>
              </a:ext>
            </a:extLst>
          </p:cNvPr>
          <p:cNvSpPr>
            <a:spLocks noGrp="1"/>
          </p:cNvSpPr>
          <p:nvPr>
            <p:ph type="title"/>
          </p:nvPr>
        </p:nvSpPr>
        <p:spPr/>
        <p:txBody>
          <a:bodyPr/>
          <a:lstStyle/>
          <a:p>
            <a:r>
              <a:rPr lang="en-US" dirty="0">
                <a:latin typeface="Times New Roman"/>
                <a:cs typeface="Times New Roman"/>
              </a:rPr>
              <a:t>Progress </a:t>
            </a:r>
            <a:r>
              <a:rPr lang="en-US" dirty="0"/>
              <a:t>Reporting </a:t>
            </a:r>
          </a:p>
        </p:txBody>
      </p:sp>
      <p:sp>
        <p:nvSpPr>
          <p:cNvPr id="3" name="Content Placeholder 2">
            <a:extLst>
              <a:ext uri="{FF2B5EF4-FFF2-40B4-BE49-F238E27FC236}">
                <a16:creationId xmlns:a16="http://schemas.microsoft.com/office/drawing/2014/main" id="{A70EE33E-AE2F-455F-88A3-B88808288E60}"/>
              </a:ext>
            </a:extLst>
          </p:cNvPr>
          <p:cNvSpPr>
            <a:spLocks noGrp="1"/>
          </p:cNvSpPr>
          <p:nvPr>
            <p:ph idx="1"/>
          </p:nvPr>
        </p:nvSpPr>
        <p:spPr>
          <a:xfrm>
            <a:off x="822959" y="1758950"/>
            <a:ext cx="7543801" cy="4023360"/>
          </a:xfrm>
        </p:spPr>
        <p:txBody>
          <a:bodyPr>
            <a:normAutofit/>
          </a:bodyPr>
          <a:lstStyle/>
          <a:p>
            <a:pPr>
              <a:buFont typeface="Wingdings" panose="05000000000000000000" pitchFamily="2" charset="2"/>
              <a:buChar char="v"/>
            </a:pPr>
            <a:r>
              <a:rPr lang="en-US" b="1" dirty="0"/>
              <a:t>Who</a:t>
            </a:r>
            <a:r>
              <a:rPr lang="en-US" dirty="0"/>
              <a:t> is involved?</a:t>
            </a:r>
          </a:p>
          <a:p>
            <a:pPr lvl="1">
              <a:buFont typeface="Wingdings" panose="05000000000000000000" pitchFamily="2" charset="2"/>
              <a:buChar char="v"/>
            </a:pPr>
            <a:r>
              <a:rPr lang="en-US" dirty="0"/>
              <a:t>The Awarded Department (where the PD/PI resides) and GDMC</a:t>
            </a:r>
          </a:p>
          <a:p>
            <a:pPr lvl="1">
              <a:buFont typeface="Wingdings" panose="05000000000000000000" pitchFamily="2" charset="2"/>
              <a:buChar char="v"/>
            </a:pPr>
            <a:endParaRPr lang="en-US" dirty="0">
              <a:solidFill>
                <a:srgbClr val="FF0000"/>
              </a:solidFill>
            </a:endParaRPr>
          </a:p>
          <a:p>
            <a:pPr>
              <a:buFont typeface="Wingdings" panose="05000000000000000000" pitchFamily="2" charset="2"/>
              <a:buChar char="v"/>
            </a:pPr>
            <a:r>
              <a:rPr lang="en-US" b="1" dirty="0"/>
              <a:t>What</a:t>
            </a:r>
            <a:r>
              <a:rPr lang="en-US" dirty="0"/>
              <a:t> is involved?</a:t>
            </a:r>
          </a:p>
          <a:p>
            <a:pPr lvl="1">
              <a:buFont typeface="Wingdings" panose="05000000000000000000" pitchFamily="2" charset="2"/>
              <a:buChar char="v"/>
            </a:pPr>
            <a:r>
              <a:rPr lang="en-US" dirty="0"/>
              <a:t>PI/PD writes progress report draft, then contacts compliance staff for review and feedback (preferred at least one week before deadline to Grantor)</a:t>
            </a:r>
          </a:p>
          <a:p>
            <a:pPr lvl="2">
              <a:buFont typeface="Wingdings" panose="05000000000000000000" pitchFamily="2" charset="2"/>
              <a:buChar char="v"/>
            </a:pPr>
            <a:r>
              <a:rPr lang="en-US" dirty="0"/>
              <a:t>Confirm template or other formatting requirements</a:t>
            </a:r>
          </a:p>
          <a:p>
            <a:pPr lvl="1">
              <a:buFont typeface="Wingdings" panose="05000000000000000000" pitchFamily="2" charset="2"/>
              <a:buChar char="v"/>
            </a:pPr>
            <a:r>
              <a:rPr lang="en-US" dirty="0"/>
              <a:t>Progress report is sent to the grantor by the agreed upon point of contact in accordance to the grant contract</a:t>
            </a:r>
          </a:p>
          <a:p>
            <a:pPr lvl="2">
              <a:buFont typeface="Wingdings" panose="05000000000000000000" pitchFamily="2" charset="2"/>
              <a:buChar char="v"/>
            </a:pPr>
            <a:r>
              <a:rPr lang="en-US" dirty="0"/>
              <a:t>Monthly, quarterly or on an annual basis, including ad hoc reporting </a:t>
            </a:r>
          </a:p>
          <a:p>
            <a:pPr>
              <a:buFont typeface="Wingdings" panose="05000000000000000000" pitchFamily="2" charset="2"/>
              <a:buChar char="v"/>
            </a:pPr>
            <a:endParaRPr lang="en-US" dirty="0"/>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0897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FAB6DA3-C33D-4B38-BFF2-917E6C5A0C33}"/>
              </a:ext>
            </a:extLst>
          </p:cNvPr>
          <p:cNvSpPr>
            <a:spLocks noGrp="1"/>
          </p:cNvSpPr>
          <p:nvPr>
            <p:ph type="sldNum" sz="quarter" idx="12"/>
          </p:nvPr>
        </p:nvSpPr>
        <p:spPr/>
        <p:txBody>
          <a:bodyPr/>
          <a:lstStyle/>
          <a:p>
            <a:fld id="{596ABBDB-6FAD-4D69-931F-56C64217C7B9}" type="slidenum">
              <a:rPr lang="en-US" smtClean="0"/>
              <a:pPr/>
              <a:t>74</a:t>
            </a:fld>
            <a:endParaRPr lang="en-US"/>
          </a:p>
        </p:txBody>
      </p:sp>
    </p:spTree>
    <p:extLst>
      <p:ext uri="{BB962C8B-B14F-4D97-AF65-F5344CB8AC3E}">
        <p14:creationId xmlns:p14="http://schemas.microsoft.com/office/powerpoint/2010/main" val="694945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9DB74-62E8-45BB-82D7-F1F78AF7CB38}"/>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4" name="Slide Number Placeholder 3">
            <a:extLst>
              <a:ext uri="{FF2B5EF4-FFF2-40B4-BE49-F238E27FC236}">
                <a16:creationId xmlns:a16="http://schemas.microsoft.com/office/drawing/2014/main" id="{3BBFDFA9-90DF-4C8F-8A7C-356486D5F115}"/>
              </a:ext>
            </a:extLst>
          </p:cNvPr>
          <p:cNvSpPr>
            <a:spLocks noGrp="1"/>
          </p:cNvSpPr>
          <p:nvPr>
            <p:ph type="sldNum" sz="quarter" idx="12"/>
          </p:nvPr>
        </p:nvSpPr>
        <p:spPr/>
        <p:txBody>
          <a:bodyPr/>
          <a:lstStyle/>
          <a:p>
            <a:fld id="{596ABBDB-6FAD-4D69-931F-56C64217C7B9}" type="slidenum">
              <a:rPr lang="en-US" smtClean="0"/>
              <a:pPr/>
              <a:t>75</a:t>
            </a:fld>
            <a:endParaRPr lang="en-US"/>
          </a:p>
        </p:txBody>
      </p:sp>
    </p:spTree>
    <p:extLst>
      <p:ext uri="{BB962C8B-B14F-4D97-AF65-F5344CB8AC3E}">
        <p14:creationId xmlns:p14="http://schemas.microsoft.com/office/powerpoint/2010/main" val="625755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92DB7-D367-401A-A486-CC916B21A281}"/>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3A27AA38-F915-4A85-B929-824FE9068296}"/>
              </a:ext>
            </a:extLst>
          </p:cNvPr>
          <p:cNvSpPr>
            <a:spLocks noGrp="1"/>
          </p:cNvSpPr>
          <p:nvPr>
            <p:ph type="sldNum" sz="quarter" idx="12"/>
          </p:nvPr>
        </p:nvSpPr>
        <p:spPr/>
        <p:txBody>
          <a:bodyPr/>
          <a:lstStyle/>
          <a:p>
            <a:fld id="{596ABBDB-6FAD-4D69-931F-56C64217C7B9}" type="slidenum">
              <a:rPr lang="en-US" smtClean="0"/>
              <a:pPr/>
              <a:t>76</a:t>
            </a:fld>
            <a:endParaRPr lang="en-US"/>
          </a:p>
        </p:txBody>
      </p:sp>
    </p:spTree>
    <p:extLst>
      <p:ext uri="{BB962C8B-B14F-4D97-AF65-F5344CB8AC3E}">
        <p14:creationId xmlns:p14="http://schemas.microsoft.com/office/powerpoint/2010/main" val="183654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79FE-4637-40E6-AD22-3B3BC22EFC85}"/>
              </a:ext>
            </a:extLst>
          </p:cNvPr>
          <p:cNvSpPr>
            <a:spLocks noGrp="1"/>
          </p:cNvSpPr>
          <p:nvPr>
            <p:ph type="title"/>
          </p:nvPr>
        </p:nvSpPr>
        <p:spPr/>
        <p:txBody>
          <a:bodyPr/>
          <a:lstStyle/>
          <a:p>
            <a:r>
              <a:rPr lang="en-US">
                <a:latin typeface="Times New Roman"/>
                <a:cs typeface="Times New Roman"/>
              </a:rPr>
              <a:t>Recruitment</a:t>
            </a:r>
            <a:endParaRPr lang="en-US"/>
          </a:p>
        </p:txBody>
      </p:sp>
      <p:sp>
        <p:nvSpPr>
          <p:cNvPr id="3" name="Content Placeholder 2">
            <a:extLst>
              <a:ext uri="{FF2B5EF4-FFF2-40B4-BE49-F238E27FC236}">
                <a16:creationId xmlns:a16="http://schemas.microsoft.com/office/drawing/2014/main" id="{731B4249-B293-453A-959A-8E8951A20C5C}"/>
              </a:ext>
            </a:extLst>
          </p:cNvPr>
          <p:cNvSpPr>
            <a:spLocks noGrp="1"/>
          </p:cNvSpPr>
          <p:nvPr>
            <p:ph idx="1"/>
          </p:nvPr>
        </p:nvSpPr>
        <p:spPr/>
        <p:txBody>
          <a:bodyPr>
            <a:normAutofit lnSpcReduction="10000"/>
          </a:bodyPr>
          <a:lstStyle/>
          <a:p>
            <a:pPr>
              <a:buFont typeface="Wingdings" panose="05000000000000000000" pitchFamily="2" charset="2"/>
              <a:buChar char="v"/>
            </a:pPr>
            <a:r>
              <a:rPr lang="en-US" dirty="0"/>
              <a:t>Who can help?</a:t>
            </a:r>
          </a:p>
          <a:p>
            <a:pPr lvl="1">
              <a:buFont typeface="Wingdings" panose="05000000000000000000" pitchFamily="2" charset="2"/>
              <a:buChar char="v"/>
            </a:pPr>
            <a:r>
              <a:rPr lang="en-US" dirty="0"/>
              <a:t>Public Relations &amp; Marketing, Dual Credit Programs and School District Partnership, Dual 2 Degree, College Connections, Outreach, Financial Aid, etc. </a:t>
            </a:r>
          </a:p>
          <a:p>
            <a:pPr lvl="1">
              <a:buFont typeface="Wingdings" panose="05000000000000000000" pitchFamily="2" charset="2"/>
              <a:buChar char="v"/>
            </a:pPr>
            <a:endParaRPr lang="en-US" dirty="0"/>
          </a:p>
          <a:p>
            <a:pPr>
              <a:buFont typeface="Wingdings" panose="05000000000000000000" pitchFamily="2" charset="2"/>
              <a:buChar char="v"/>
            </a:pPr>
            <a:r>
              <a:rPr lang="en-US" dirty="0"/>
              <a:t> Review contract (Grant Compliance staff can assist) for funding available for program promotion, marketing and recruitment efforts</a:t>
            </a:r>
          </a:p>
          <a:p>
            <a:pPr>
              <a:buFont typeface="Wingdings" panose="05000000000000000000" pitchFamily="2" charset="2"/>
              <a:buChar char="v"/>
            </a:pPr>
            <a:endParaRPr lang="en-US" dirty="0"/>
          </a:p>
          <a:p>
            <a:pPr>
              <a:buFont typeface="Wingdings" panose="05000000000000000000" pitchFamily="2" charset="2"/>
              <a:buChar char="v"/>
            </a:pPr>
            <a:r>
              <a:rPr lang="en-US" dirty="0"/>
              <a:t>Marketing materials (banners, advertisements and flyers) must be ordered with a quote through PR/Marketing and a requisition will have to be created</a:t>
            </a:r>
          </a:p>
          <a:p>
            <a:pPr lvl="1">
              <a:buFont typeface="Wingdings" panose="05000000000000000000" pitchFamily="2" charset="2"/>
              <a:buChar char="v"/>
            </a:pPr>
            <a:r>
              <a:rPr lang="en-US" b="1" dirty="0"/>
              <a:t>Be mindful of your timeline for recruitment</a:t>
            </a:r>
          </a:p>
          <a:p>
            <a:endParaRPr lang="en-US" dirty="0"/>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0877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0D32826-BB0E-4E86-A485-7FCEFC75E57A}"/>
              </a:ext>
            </a:extLst>
          </p:cNvPr>
          <p:cNvSpPr>
            <a:spLocks noGrp="1"/>
          </p:cNvSpPr>
          <p:nvPr>
            <p:ph type="sldNum" sz="quarter" idx="12"/>
          </p:nvPr>
        </p:nvSpPr>
        <p:spPr/>
        <p:txBody>
          <a:bodyPr/>
          <a:lstStyle/>
          <a:p>
            <a:fld id="{596ABBDB-6FAD-4D69-931F-56C64217C7B9}" type="slidenum">
              <a:rPr lang="en-US" smtClean="0"/>
              <a:pPr/>
              <a:t>77</a:t>
            </a:fld>
            <a:endParaRPr lang="en-US"/>
          </a:p>
        </p:txBody>
      </p:sp>
    </p:spTree>
    <p:extLst>
      <p:ext uri="{BB962C8B-B14F-4D97-AF65-F5344CB8AC3E}">
        <p14:creationId xmlns:p14="http://schemas.microsoft.com/office/powerpoint/2010/main" val="3280436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0DBC6-67DA-43D8-AFA1-4BAE0A976C2A}"/>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87ED2F2F-8502-48DE-94F1-11BCCF9FC0C7}"/>
              </a:ext>
            </a:extLst>
          </p:cNvPr>
          <p:cNvSpPr>
            <a:spLocks noGrp="1"/>
          </p:cNvSpPr>
          <p:nvPr>
            <p:ph type="sldNum" sz="quarter" idx="12"/>
          </p:nvPr>
        </p:nvSpPr>
        <p:spPr/>
        <p:txBody>
          <a:bodyPr/>
          <a:lstStyle/>
          <a:p>
            <a:fld id="{596ABBDB-6FAD-4D69-931F-56C64217C7B9}" type="slidenum">
              <a:rPr lang="en-US" smtClean="0"/>
              <a:pPr/>
              <a:t>78</a:t>
            </a:fld>
            <a:endParaRPr lang="en-US"/>
          </a:p>
        </p:txBody>
      </p:sp>
    </p:spTree>
    <p:extLst>
      <p:ext uri="{BB962C8B-B14F-4D97-AF65-F5344CB8AC3E}">
        <p14:creationId xmlns:p14="http://schemas.microsoft.com/office/powerpoint/2010/main" val="1685852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18B2-4802-4A8E-94A0-3D033495BA2A}"/>
              </a:ext>
            </a:extLst>
          </p:cNvPr>
          <p:cNvSpPr>
            <a:spLocks noGrp="1"/>
          </p:cNvSpPr>
          <p:nvPr>
            <p:ph type="title"/>
          </p:nvPr>
        </p:nvSpPr>
        <p:spPr/>
        <p:txBody>
          <a:bodyPr/>
          <a:lstStyle/>
          <a:p>
            <a:r>
              <a:rPr lang="en-US">
                <a:latin typeface="Times New Roman"/>
                <a:cs typeface="Times New Roman"/>
              </a:rPr>
              <a:t>Evaluation</a:t>
            </a:r>
            <a:endParaRPr lang="en-US"/>
          </a:p>
        </p:txBody>
      </p:sp>
      <p:sp>
        <p:nvSpPr>
          <p:cNvPr id="3" name="Content Placeholder 2">
            <a:extLst>
              <a:ext uri="{FF2B5EF4-FFF2-40B4-BE49-F238E27FC236}">
                <a16:creationId xmlns:a16="http://schemas.microsoft.com/office/drawing/2014/main" id="{37791A23-6E70-479D-B0EE-6220750AA87C}"/>
              </a:ext>
            </a:extLst>
          </p:cNvPr>
          <p:cNvSpPr>
            <a:spLocks noGrp="1"/>
          </p:cNvSpPr>
          <p:nvPr>
            <p:ph idx="1"/>
          </p:nvPr>
        </p:nvSpPr>
        <p:spPr>
          <a:xfrm>
            <a:off x="822959" y="1845733"/>
            <a:ext cx="7543801" cy="4244965"/>
          </a:xfrm>
        </p:spPr>
        <p:txBody>
          <a:bodyPr>
            <a:normAutofit fontScale="92500" lnSpcReduction="20000"/>
          </a:bodyPr>
          <a:lstStyle/>
          <a:p>
            <a:pPr>
              <a:buFont typeface="Wingdings" panose="05000000000000000000" pitchFamily="2" charset="2"/>
              <a:buChar char="v"/>
            </a:pPr>
            <a:r>
              <a:rPr lang="en-US" dirty="0"/>
              <a:t>Who can support with this?</a:t>
            </a:r>
          </a:p>
          <a:p>
            <a:pPr lvl="1">
              <a:buFont typeface="Wingdings" panose="05000000000000000000" pitchFamily="2" charset="2"/>
              <a:buChar char="v"/>
            </a:pPr>
            <a:r>
              <a:rPr lang="en-US" dirty="0"/>
              <a:t>Research and Analytical Services (RAS), Institutional Effectiveness &amp; Assessment (IEA), &amp; 3</a:t>
            </a:r>
            <a:r>
              <a:rPr lang="en-US" baseline="30000" dirty="0"/>
              <a:t>rd</a:t>
            </a:r>
            <a:r>
              <a:rPr lang="en-US" dirty="0"/>
              <a:t> Party (External) </a:t>
            </a:r>
          </a:p>
          <a:p>
            <a:pPr lvl="1">
              <a:buFont typeface="Wingdings" panose="05000000000000000000" pitchFamily="2" charset="2"/>
              <a:buChar char="v"/>
            </a:pPr>
            <a:r>
              <a:rPr lang="en-US" dirty="0"/>
              <a:t>GDMC can support with initial steps</a:t>
            </a:r>
          </a:p>
          <a:p>
            <a:pPr lvl="1">
              <a:buFont typeface="Wingdings" panose="05000000000000000000" pitchFamily="2" charset="2"/>
              <a:buChar char="v"/>
            </a:pPr>
            <a:endParaRPr lang="en-US" dirty="0"/>
          </a:p>
          <a:p>
            <a:pPr>
              <a:buFont typeface="Wingdings" panose="05000000000000000000" pitchFamily="2" charset="2"/>
              <a:buChar char="v"/>
            </a:pPr>
            <a:r>
              <a:rPr lang="en-US" dirty="0"/>
              <a:t>Research and Analytical Services (RAS) and Institutional Effectiveness &amp; Assessment (IEA)</a:t>
            </a:r>
          </a:p>
          <a:p>
            <a:pPr lvl="1">
              <a:buFont typeface="Wingdings" panose="05000000000000000000" pitchFamily="2" charset="2"/>
              <a:buChar char="v"/>
            </a:pPr>
            <a:r>
              <a:rPr lang="en-US" dirty="0"/>
              <a:t>Submit requests for data and other support</a:t>
            </a:r>
          </a:p>
          <a:p>
            <a:pPr lvl="1">
              <a:buFont typeface="Wingdings" panose="05000000000000000000" pitchFamily="2" charset="2"/>
              <a:buChar char="v"/>
            </a:pPr>
            <a:r>
              <a:rPr lang="en-US" dirty="0"/>
              <a:t>Consider if Institutional Review Board (IRB) is needed</a:t>
            </a:r>
          </a:p>
          <a:p>
            <a:pPr lvl="1">
              <a:buFont typeface="Wingdings" panose="05000000000000000000" pitchFamily="2" charset="2"/>
              <a:buChar char="v"/>
            </a:pPr>
            <a:r>
              <a:rPr lang="en-US" dirty="0"/>
              <a:t>Meet to discuss grant requirements, metrics and outcomes</a:t>
            </a:r>
          </a:p>
          <a:p>
            <a:pPr>
              <a:buFont typeface="Wingdings" panose="05000000000000000000" pitchFamily="2" charset="2"/>
              <a:buChar char="v"/>
            </a:pPr>
            <a:r>
              <a:rPr lang="en-US" dirty="0"/>
              <a:t>3</a:t>
            </a:r>
            <a:r>
              <a:rPr lang="en-US" baseline="30000" dirty="0"/>
              <a:t>rd</a:t>
            </a:r>
            <a:r>
              <a:rPr lang="en-US" dirty="0"/>
              <a:t> Party (External)</a:t>
            </a:r>
          </a:p>
          <a:p>
            <a:pPr lvl="1">
              <a:buFont typeface="Wingdings" panose="05000000000000000000" pitchFamily="2" charset="2"/>
              <a:buChar char="v"/>
            </a:pPr>
            <a:r>
              <a:rPr lang="en-US" dirty="0"/>
              <a:t> A contract or agreement is needed and a Purchasing form filled out and signed with a W9 </a:t>
            </a:r>
          </a:p>
          <a:p>
            <a:pPr lvl="1">
              <a:buFont typeface="Wingdings" panose="05000000000000000000" pitchFamily="2" charset="2"/>
              <a:buChar char="v"/>
            </a:pPr>
            <a:r>
              <a:rPr lang="en-US" dirty="0"/>
              <a:t>“Contractor” funds maybe allowable from the grant, if not department must pay either</a:t>
            </a:r>
          </a:p>
          <a:p>
            <a:pPr lvl="2">
              <a:buFont typeface="Wingdings" panose="05000000000000000000" pitchFamily="2" charset="2"/>
              <a:buChar char="v"/>
            </a:pPr>
            <a:r>
              <a:rPr lang="en-US" dirty="0"/>
              <a:t>Either way a REQ is issued </a:t>
            </a:r>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5378"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495E2AC-4A3A-4B2F-AB24-BF1E5C0F42D3}"/>
              </a:ext>
            </a:extLst>
          </p:cNvPr>
          <p:cNvSpPr>
            <a:spLocks noGrp="1"/>
          </p:cNvSpPr>
          <p:nvPr>
            <p:ph type="sldNum" sz="quarter" idx="12"/>
          </p:nvPr>
        </p:nvSpPr>
        <p:spPr/>
        <p:txBody>
          <a:bodyPr/>
          <a:lstStyle/>
          <a:p>
            <a:fld id="{596ABBDB-6FAD-4D69-931F-56C64217C7B9}" type="slidenum">
              <a:rPr lang="en-US" smtClean="0"/>
              <a:pPr/>
              <a:t>79</a:t>
            </a:fld>
            <a:endParaRPr lang="en-US"/>
          </a:p>
        </p:txBody>
      </p:sp>
    </p:spTree>
    <p:extLst>
      <p:ext uri="{BB962C8B-B14F-4D97-AF65-F5344CB8AC3E}">
        <p14:creationId xmlns:p14="http://schemas.microsoft.com/office/powerpoint/2010/main" val="229092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latin typeface="Times New Roman"/>
                <a:cs typeface="Times New Roman"/>
              </a:rPr>
              <a:t>Compliance Support for Active Grants</a:t>
            </a:r>
          </a:p>
        </p:txBody>
      </p:sp>
      <p:sp>
        <p:nvSpPr>
          <p:cNvPr id="4" name="Content Placeholder 3">
            <a:extLst>
              <a:ext uri="{FF2B5EF4-FFF2-40B4-BE49-F238E27FC236}">
                <a16:creationId xmlns:a16="http://schemas.microsoft.com/office/drawing/2014/main" id="{78B4025B-B9B5-4A5D-BF1A-70F1D50081EC}"/>
              </a:ext>
            </a:extLst>
          </p:cNvPr>
          <p:cNvSpPr>
            <a:spLocks noGrp="1"/>
          </p:cNvSpPr>
          <p:nvPr>
            <p:ph idx="1"/>
          </p:nvPr>
        </p:nvSpPr>
        <p:spPr>
          <a:xfrm>
            <a:off x="822959" y="1845734"/>
            <a:ext cx="7543801" cy="3470984"/>
          </a:xfrm>
        </p:spPr>
        <p:txBody>
          <a:bodyPr vert="horz" lIns="0" tIns="45720" rIns="0" bIns="45720" rtlCol="0" anchor="t">
            <a:normAutofit/>
          </a:bodyPr>
          <a:lstStyle/>
          <a:p>
            <a:pPr>
              <a:buFont typeface="Wingdings" panose="05000000000000000000" pitchFamily="2" charset="2"/>
              <a:buChar char="Ø"/>
            </a:pPr>
            <a:r>
              <a:rPr lang="en-US" dirty="0">
                <a:solidFill>
                  <a:schemeClr val="tx1"/>
                </a:solidFill>
              </a:rPr>
              <a:t>63 Current Active Grants - $15,435,801.87</a:t>
            </a:r>
          </a:p>
          <a:p>
            <a:pPr>
              <a:buFont typeface="Wingdings" panose="05000000000000000000" pitchFamily="2" charset="2"/>
              <a:buChar char="Ø"/>
            </a:pPr>
            <a:r>
              <a:rPr lang="en-US" dirty="0">
                <a:solidFill>
                  <a:schemeClr val="tx1"/>
                </a:solidFill>
              </a:rPr>
              <a:t>19 Closed Grants in FY 19 – $5,180,888.50</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a:solidFill>
                  <a:schemeClr val="tx1"/>
                </a:solidFill>
              </a:rPr>
              <a:t>Approximately 30 PIs</a:t>
            </a:r>
          </a:p>
          <a:p>
            <a:pPr>
              <a:buFont typeface="Wingdings" panose="05000000000000000000" pitchFamily="2" charset="2"/>
              <a:buChar char="Ø"/>
            </a:pPr>
            <a:r>
              <a:rPr lang="en-US" dirty="0">
                <a:solidFill>
                  <a:schemeClr val="tx1"/>
                </a:solidFill>
              </a:rPr>
              <a:t>Approximately 40 FMs</a:t>
            </a:r>
          </a:p>
          <a:p>
            <a:pPr marL="0" indent="0">
              <a:buNone/>
            </a:pPr>
            <a:endParaRPr lang="en-US" dirty="0">
              <a:solidFill>
                <a:schemeClr val="tx1"/>
              </a:solidFill>
            </a:endParaRPr>
          </a:p>
          <a:p>
            <a:pPr>
              <a:buFont typeface="Wingdings" panose="05000000000000000000" pitchFamily="2" charset="2"/>
              <a:buChar char="Ø"/>
            </a:pPr>
            <a:r>
              <a:rPr lang="en-US" dirty="0">
                <a:solidFill>
                  <a:schemeClr val="tx1"/>
                </a:solidFill>
              </a:rPr>
              <a:t>4 Grants Being Presented to Board in August 2019 </a:t>
            </a:r>
          </a:p>
          <a:p>
            <a:pPr lvl="1">
              <a:buFont typeface="Wingdings" panose="05000000000000000000" pitchFamily="2" charset="2"/>
              <a:buChar char="Ø"/>
            </a:pPr>
            <a:r>
              <a:rPr lang="en-US" dirty="0">
                <a:solidFill>
                  <a:schemeClr val="tx1"/>
                </a:solidFill>
              </a:rPr>
              <a:t>(Approximately $4 Million)</a:t>
            </a:r>
          </a:p>
        </p:txBody>
      </p:sp>
      <p:sp>
        <p:nvSpPr>
          <p:cNvPr id="3" name="Slide Number Placeholder 2">
            <a:extLst>
              <a:ext uri="{FF2B5EF4-FFF2-40B4-BE49-F238E27FC236}">
                <a16:creationId xmlns:a16="http://schemas.microsoft.com/office/drawing/2014/main" id="{BA13AA3B-D81B-4414-8E05-84B17B6A725C}"/>
              </a:ext>
            </a:extLst>
          </p:cNvPr>
          <p:cNvSpPr>
            <a:spLocks noGrp="1"/>
          </p:cNvSpPr>
          <p:nvPr>
            <p:ph type="sldNum" sz="quarter" idx="12"/>
          </p:nvPr>
        </p:nvSpPr>
        <p:spPr/>
        <p:txBody>
          <a:bodyPr/>
          <a:lstStyle/>
          <a:p>
            <a:fld id="{596ABBDB-6FAD-4D69-931F-56C64217C7B9}" type="slidenum">
              <a:rPr lang="en-US" smtClean="0"/>
              <a:pPr/>
              <a:t>8</a:t>
            </a:fld>
            <a:endParaRPr lang="en-US"/>
          </a:p>
        </p:txBody>
      </p:sp>
    </p:spTree>
    <p:extLst>
      <p:ext uri="{BB962C8B-B14F-4D97-AF65-F5344CB8AC3E}">
        <p14:creationId xmlns:p14="http://schemas.microsoft.com/office/powerpoint/2010/main" val="540476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67301-B14B-4778-A1EB-96BF51BA4073}"/>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85AEF3A9-F616-4615-B737-8891663B0759}"/>
              </a:ext>
            </a:extLst>
          </p:cNvPr>
          <p:cNvSpPr>
            <a:spLocks noGrp="1"/>
          </p:cNvSpPr>
          <p:nvPr>
            <p:ph type="sldNum" sz="quarter" idx="12"/>
          </p:nvPr>
        </p:nvSpPr>
        <p:spPr/>
        <p:txBody>
          <a:bodyPr/>
          <a:lstStyle/>
          <a:p>
            <a:fld id="{596ABBDB-6FAD-4D69-931F-56C64217C7B9}" type="slidenum">
              <a:rPr lang="en-US" smtClean="0"/>
              <a:pPr/>
              <a:t>80</a:t>
            </a:fld>
            <a:endParaRPr lang="en-US"/>
          </a:p>
        </p:txBody>
      </p:sp>
    </p:spTree>
    <p:extLst>
      <p:ext uri="{BB962C8B-B14F-4D97-AF65-F5344CB8AC3E}">
        <p14:creationId xmlns:p14="http://schemas.microsoft.com/office/powerpoint/2010/main" val="1642137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Grant Record Retention</a:t>
            </a:r>
          </a:p>
        </p:txBody>
      </p:sp>
      <p:sp>
        <p:nvSpPr>
          <p:cNvPr id="3" name="Content Placeholder 2"/>
          <p:cNvSpPr>
            <a:spLocks noGrp="1"/>
          </p:cNvSpPr>
          <p:nvPr>
            <p:ph idx="1"/>
          </p:nvPr>
        </p:nvSpPr>
        <p:spPr>
          <a:xfrm>
            <a:off x="822959" y="1845733"/>
            <a:ext cx="7543801" cy="4430375"/>
          </a:xfrm>
        </p:spPr>
        <p:txBody>
          <a:bodyPr>
            <a:normAutofit/>
          </a:bodyPr>
          <a:lstStyle/>
          <a:p>
            <a:pPr>
              <a:buFont typeface="Wingdings" panose="05000000000000000000" pitchFamily="2" charset="2"/>
              <a:buChar char="v"/>
            </a:pPr>
            <a:r>
              <a:rPr lang="en-US" dirty="0"/>
              <a:t> Retained for as long as the grant states </a:t>
            </a:r>
            <a:r>
              <a:rPr lang="en-US" i="1" dirty="0"/>
              <a:t>after</a:t>
            </a:r>
            <a:r>
              <a:rPr lang="en-US" dirty="0"/>
              <a:t> the grant closes</a:t>
            </a:r>
          </a:p>
          <a:p>
            <a:pPr lvl="1">
              <a:buFont typeface="Wingdings" panose="05000000000000000000" pitchFamily="2" charset="2"/>
              <a:buChar char="v"/>
            </a:pPr>
            <a:r>
              <a:rPr lang="en-US" dirty="0"/>
              <a:t>If grant does not state retention period, it is 3 years</a:t>
            </a:r>
          </a:p>
          <a:p>
            <a:pPr>
              <a:buFont typeface="Wingdings" panose="05000000000000000000" pitchFamily="2" charset="2"/>
              <a:buChar char="v"/>
            </a:pPr>
            <a:r>
              <a:rPr lang="en-US" dirty="0"/>
              <a:t>Grant Retention can be electronic or physical</a:t>
            </a:r>
          </a:p>
          <a:p>
            <a:pPr lvl="1">
              <a:buFont typeface="Wingdings" panose="05000000000000000000" pitchFamily="2" charset="2"/>
              <a:buChar char="v"/>
            </a:pPr>
            <a:r>
              <a:rPr lang="en-US" dirty="0"/>
              <a:t>As long as image is readable, spot-checked and cannot be tampered with </a:t>
            </a:r>
            <a:r>
              <a:rPr lang="en-US" b="1" dirty="0"/>
              <a:t>§200.335 - Methods for collection, transmission and storage of information</a:t>
            </a:r>
            <a:endParaRPr lang="en-US" dirty="0"/>
          </a:p>
          <a:p>
            <a:pPr>
              <a:buFont typeface="Wingdings" panose="05000000000000000000" pitchFamily="2" charset="2"/>
              <a:buChar char="v"/>
            </a:pPr>
            <a:r>
              <a:rPr lang="en-US" u="sng" dirty="0"/>
              <a:t>Document Storage</a:t>
            </a:r>
          </a:p>
          <a:p>
            <a:pPr lvl="1">
              <a:buFont typeface="Wingdings" panose="05000000000000000000" pitchFamily="2" charset="2"/>
              <a:buChar char="v"/>
            </a:pPr>
            <a:r>
              <a:rPr lang="en-US" dirty="0"/>
              <a:t>Grant Documents held by the department which was the “owner” of the grant, may send the documents to Retention Center.</a:t>
            </a:r>
          </a:p>
          <a:p>
            <a:pPr marL="201168" lvl="1" indent="0">
              <a:buNone/>
            </a:pPr>
            <a:endParaRPr lang="en-US" dirty="0"/>
          </a:p>
          <a:p>
            <a:pPr marL="201168" lvl="1" indent="0">
              <a:buNone/>
            </a:pPr>
            <a:r>
              <a:rPr lang="en-US" dirty="0"/>
              <a:t>Risk Management Contacts:</a:t>
            </a:r>
          </a:p>
          <a:p>
            <a:pPr lvl="2">
              <a:buFont typeface="Wingdings" panose="05000000000000000000" pitchFamily="2" charset="2"/>
              <a:buChar char="v"/>
            </a:pPr>
            <a:r>
              <a:rPr lang="en-US" dirty="0"/>
              <a:t>Ken Lyons, Risk Manager: </a:t>
            </a:r>
            <a:r>
              <a:rPr lang="en-US" dirty="0">
                <a:hlinkClick r:id="rId3"/>
              </a:rPr>
              <a:t>klyons_0202@southtexascollege.edu</a:t>
            </a:r>
            <a:r>
              <a:rPr lang="en-US" dirty="0"/>
              <a:t>, x6744</a:t>
            </a:r>
          </a:p>
          <a:p>
            <a:pPr lvl="2">
              <a:buFont typeface="Wingdings" panose="05000000000000000000" pitchFamily="2" charset="2"/>
              <a:buChar char="v"/>
            </a:pPr>
            <a:r>
              <a:rPr lang="en-US" dirty="0"/>
              <a:t>Irma Sierra, Risk Management Secretary: </a:t>
            </a:r>
            <a:r>
              <a:rPr lang="en-US" dirty="0">
                <a:hlinkClick r:id="rId4"/>
              </a:rPr>
              <a:t>isierra@southtexascollege.edu</a:t>
            </a:r>
            <a:r>
              <a:rPr lang="en-US" dirty="0"/>
              <a:t>, x6747</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27859" y="151245"/>
            <a:ext cx="2262141" cy="1694488"/>
          </a:xfrm>
          <a:prstGeom prst="rect">
            <a:avLst/>
          </a:prstGeom>
        </p:spPr>
      </p:pic>
      <p:sp>
        <p:nvSpPr>
          <p:cNvPr id="5" name="Slide Number Placeholder 4">
            <a:extLst>
              <a:ext uri="{FF2B5EF4-FFF2-40B4-BE49-F238E27FC236}">
                <a16:creationId xmlns:a16="http://schemas.microsoft.com/office/drawing/2014/main" id="{41DD3494-C1CB-4842-85CB-FB2CE8818301}"/>
              </a:ext>
            </a:extLst>
          </p:cNvPr>
          <p:cNvSpPr>
            <a:spLocks noGrp="1"/>
          </p:cNvSpPr>
          <p:nvPr>
            <p:ph type="sldNum" sz="quarter" idx="12"/>
          </p:nvPr>
        </p:nvSpPr>
        <p:spPr/>
        <p:txBody>
          <a:bodyPr/>
          <a:lstStyle/>
          <a:p>
            <a:fld id="{596ABBDB-6FAD-4D69-931F-56C64217C7B9}" type="slidenum">
              <a:rPr lang="en-US" smtClean="0"/>
              <a:pPr/>
              <a:t>81</a:t>
            </a:fld>
            <a:endParaRPr lang="en-US"/>
          </a:p>
        </p:txBody>
      </p:sp>
    </p:spTree>
    <p:extLst>
      <p:ext uri="{BB962C8B-B14F-4D97-AF65-F5344CB8AC3E}">
        <p14:creationId xmlns:p14="http://schemas.microsoft.com/office/powerpoint/2010/main" val="583923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34007-76C8-4C11-B221-0C62532249A9}"/>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05D63047-1D9B-423A-8BA6-F7064A074744}"/>
              </a:ext>
            </a:extLst>
          </p:cNvPr>
          <p:cNvSpPr>
            <a:spLocks noGrp="1"/>
          </p:cNvSpPr>
          <p:nvPr>
            <p:ph type="sldNum" sz="quarter" idx="12"/>
          </p:nvPr>
        </p:nvSpPr>
        <p:spPr/>
        <p:txBody>
          <a:bodyPr/>
          <a:lstStyle/>
          <a:p>
            <a:fld id="{596ABBDB-6FAD-4D69-931F-56C64217C7B9}" type="slidenum">
              <a:rPr lang="en-US" smtClean="0"/>
              <a:pPr/>
              <a:t>82</a:t>
            </a:fld>
            <a:endParaRPr lang="en-US"/>
          </a:p>
        </p:txBody>
      </p:sp>
    </p:spTree>
    <p:extLst>
      <p:ext uri="{BB962C8B-B14F-4D97-AF65-F5344CB8AC3E}">
        <p14:creationId xmlns:p14="http://schemas.microsoft.com/office/powerpoint/2010/main" val="19699955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a:cs typeface="Times New Roman"/>
              </a:rPr>
              <a:t>Grant Closing</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Program Reporting</a:t>
            </a:r>
          </a:p>
          <a:p>
            <a:pPr lvl="1">
              <a:buFont typeface="Wingdings" panose="05000000000000000000" pitchFamily="2" charset="2"/>
              <a:buChar char="v"/>
            </a:pPr>
            <a:r>
              <a:rPr lang="en-US" dirty="0"/>
              <a:t>Testimonials</a:t>
            </a:r>
          </a:p>
          <a:p>
            <a:pPr lvl="1">
              <a:buFont typeface="Wingdings" panose="05000000000000000000" pitchFamily="2" charset="2"/>
              <a:buChar char="v"/>
            </a:pPr>
            <a:r>
              <a:rPr lang="en-US" dirty="0"/>
              <a:t>Photos</a:t>
            </a:r>
          </a:p>
          <a:p>
            <a:pPr lvl="1">
              <a:buFont typeface="Wingdings" panose="05000000000000000000" pitchFamily="2" charset="2"/>
              <a:buChar char="v"/>
            </a:pPr>
            <a:r>
              <a:rPr lang="en-US" dirty="0"/>
              <a:t>Links </a:t>
            </a:r>
          </a:p>
          <a:p>
            <a:pPr>
              <a:buFont typeface="Wingdings" panose="05000000000000000000" pitchFamily="2" charset="2"/>
              <a:buChar char="v"/>
            </a:pPr>
            <a:r>
              <a:rPr lang="en-US" dirty="0"/>
              <a:t> Fiscal Reporting</a:t>
            </a:r>
          </a:p>
          <a:p>
            <a:pPr>
              <a:buFont typeface="Wingdings" panose="05000000000000000000" pitchFamily="2" charset="2"/>
              <a:buChar char="v"/>
            </a:pPr>
            <a:r>
              <a:rPr lang="en-US" dirty="0"/>
              <a:t> Internal Budget through BANNER</a:t>
            </a:r>
          </a:p>
          <a:p>
            <a:pPr>
              <a:buFont typeface="Wingdings" panose="05000000000000000000" pitchFamily="2" charset="2"/>
              <a:buChar char="v"/>
            </a:pPr>
            <a:r>
              <a:rPr lang="en-US" dirty="0"/>
              <a:t> Effort Reporting</a:t>
            </a:r>
          </a:p>
          <a:p>
            <a:pPr>
              <a:buFont typeface="Wingdings" panose="05000000000000000000" pitchFamily="2" charset="2"/>
              <a:buChar char="v"/>
            </a:pPr>
            <a:r>
              <a:rPr lang="en-US" dirty="0"/>
              <a:t> Inventory</a:t>
            </a:r>
          </a:p>
          <a:p>
            <a:pPr marL="0" indent="0">
              <a:buNone/>
            </a:pPr>
            <a:endParaRPr lang="en-US" dirty="0"/>
          </a:p>
        </p:txBody>
      </p:sp>
      <p:pic>
        <p:nvPicPr>
          <p:cNvPr id="4" name="Picture 6">
            <a:extLst>
              <a:ext uri="{C183D7F6-B498-43B3-948B-1728B52AA6E4}">
                <adec:decorative xmlns:adec="http://schemas.microsoft.com/office/drawing/2017/decorative" val="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70703" y="405518"/>
            <a:ext cx="2234552" cy="13318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ACA8E40-8E67-4CFB-9EBE-CB148CAEA680}"/>
              </a:ext>
            </a:extLst>
          </p:cNvPr>
          <p:cNvSpPr>
            <a:spLocks noGrp="1"/>
          </p:cNvSpPr>
          <p:nvPr>
            <p:ph type="sldNum" sz="quarter" idx="12"/>
          </p:nvPr>
        </p:nvSpPr>
        <p:spPr/>
        <p:txBody>
          <a:bodyPr/>
          <a:lstStyle/>
          <a:p>
            <a:fld id="{596ABBDB-6FAD-4D69-931F-56C64217C7B9}" type="slidenum">
              <a:rPr lang="en-US" smtClean="0"/>
              <a:pPr/>
              <a:t>83</a:t>
            </a:fld>
            <a:endParaRPr lang="en-US"/>
          </a:p>
        </p:txBody>
      </p:sp>
    </p:spTree>
    <p:extLst>
      <p:ext uri="{BB962C8B-B14F-4D97-AF65-F5344CB8AC3E}">
        <p14:creationId xmlns:p14="http://schemas.microsoft.com/office/powerpoint/2010/main" val="36038855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TEAM Contacts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Technical Assistance Chart</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8618" y="2239861"/>
            <a:ext cx="7032482" cy="4049843"/>
          </a:xfrm>
          <a:prstGeom prst="rect">
            <a:avLst/>
          </a:prstGeom>
        </p:spPr>
      </p:pic>
      <p:sp>
        <p:nvSpPr>
          <p:cNvPr id="5" name="Slide Number Placeholder 4">
            <a:extLst>
              <a:ext uri="{FF2B5EF4-FFF2-40B4-BE49-F238E27FC236}">
                <a16:creationId xmlns:a16="http://schemas.microsoft.com/office/drawing/2014/main" id="{8FF212D1-8D98-4E2F-A2AB-20F04E0CB167}"/>
              </a:ext>
            </a:extLst>
          </p:cNvPr>
          <p:cNvSpPr>
            <a:spLocks noGrp="1"/>
          </p:cNvSpPr>
          <p:nvPr>
            <p:ph type="sldNum" sz="quarter" idx="12"/>
          </p:nvPr>
        </p:nvSpPr>
        <p:spPr/>
        <p:txBody>
          <a:bodyPr/>
          <a:lstStyle/>
          <a:p>
            <a:fld id="{596ABBDB-6FAD-4D69-931F-56C64217C7B9}" type="slidenum">
              <a:rPr lang="en-US" smtClean="0"/>
              <a:pPr/>
              <a:t>84</a:t>
            </a:fld>
            <a:endParaRPr lang="en-US"/>
          </a:p>
        </p:txBody>
      </p:sp>
    </p:spTree>
    <p:extLst>
      <p:ext uri="{BB962C8B-B14F-4D97-AF65-F5344CB8AC3E}">
        <p14:creationId xmlns:p14="http://schemas.microsoft.com/office/powerpoint/2010/main" val="2292471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11222-F57E-4F1F-A475-E692C7950AB9}"/>
              </a:ext>
              <a:ext uri="{C183D7F6-B498-43B3-948B-1728B52AA6E4}">
                <adec:decorative xmlns:adec="http://schemas.microsoft.com/office/drawing/2017/decorative" val="1"/>
              </a:ext>
            </a:extLst>
          </p:cNvPr>
          <p:cNvPicPr>
            <a:picLocks/>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254000" y="254000"/>
            <a:ext cx="8636000" cy="6350000"/>
          </a:xfrm>
          <a:prstGeom prst="rect">
            <a:avLst/>
          </a:prstGeom>
        </p:spPr>
      </p:pic>
      <p:sp>
        <p:nvSpPr>
          <p:cNvPr id="2" name="Slide Number Placeholder 1">
            <a:extLst>
              <a:ext uri="{FF2B5EF4-FFF2-40B4-BE49-F238E27FC236}">
                <a16:creationId xmlns:a16="http://schemas.microsoft.com/office/drawing/2014/main" id="{217905CC-FFA1-45DD-8F0E-0B5FA275F061}"/>
              </a:ext>
            </a:extLst>
          </p:cNvPr>
          <p:cNvSpPr>
            <a:spLocks noGrp="1"/>
          </p:cNvSpPr>
          <p:nvPr>
            <p:ph type="sldNum" sz="quarter" idx="12"/>
          </p:nvPr>
        </p:nvSpPr>
        <p:spPr/>
        <p:txBody>
          <a:bodyPr/>
          <a:lstStyle/>
          <a:p>
            <a:fld id="{596ABBDB-6FAD-4D69-931F-56C64217C7B9}" type="slidenum">
              <a:rPr lang="en-US" smtClean="0"/>
              <a:pPr/>
              <a:t>85</a:t>
            </a:fld>
            <a:endParaRPr lang="en-US"/>
          </a:p>
        </p:txBody>
      </p:sp>
    </p:spTree>
    <p:extLst>
      <p:ext uri="{BB962C8B-B14F-4D97-AF65-F5344CB8AC3E}">
        <p14:creationId xmlns:p14="http://schemas.microsoft.com/office/powerpoint/2010/main" val="1466347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1949"/>
            <a:ext cx="7543800" cy="1323975"/>
          </a:xfrm>
        </p:spPr>
        <p:txBody>
          <a:bodyPr>
            <a:noAutofit/>
          </a:bodyPr>
          <a:lstStyle/>
          <a:p>
            <a:pPr algn="ctr"/>
            <a:r>
              <a:rPr lang="en-US" dirty="0">
                <a:solidFill>
                  <a:schemeClr val="tx1"/>
                </a:solidFill>
                <a:latin typeface="Times New Roman"/>
                <a:cs typeface="Times New Roman"/>
              </a:rPr>
              <a:t>GDMC Webpage</a:t>
            </a:r>
            <a:br>
              <a:rPr lang="en-US" sz="4000" dirty="0">
                <a:solidFill>
                  <a:schemeClr val="tx1"/>
                </a:solidFill>
                <a:latin typeface="Times New Roman"/>
                <a:cs typeface="Times New Roman"/>
              </a:rPr>
            </a:br>
            <a:r>
              <a:rPr lang="en-US" sz="2500" dirty="0">
                <a:hlinkClick r:id="rId3"/>
              </a:rPr>
              <a:t>https://admin.southtexascollege.edu/grants/index.html</a:t>
            </a:r>
            <a:endParaRPr lang="en-US" sz="2500" dirty="0">
              <a:solidFill>
                <a:schemeClr val="tx1"/>
              </a:solidFill>
              <a:latin typeface="Times New Roman"/>
              <a:cs typeface="Times New Roman"/>
            </a:endParaRP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981075" y="1771651"/>
            <a:ext cx="7267575" cy="4559844"/>
          </a:xfrm>
          <a:prstGeom prst="rect">
            <a:avLst/>
          </a:prstGeom>
        </p:spPr>
      </p:pic>
      <p:sp>
        <p:nvSpPr>
          <p:cNvPr id="3" name="Slide Number Placeholder 2">
            <a:extLst>
              <a:ext uri="{FF2B5EF4-FFF2-40B4-BE49-F238E27FC236}">
                <a16:creationId xmlns:a16="http://schemas.microsoft.com/office/drawing/2014/main" id="{A8E0B80F-5F10-411D-B03D-F8461E99EB88}"/>
              </a:ext>
            </a:extLst>
          </p:cNvPr>
          <p:cNvSpPr>
            <a:spLocks noGrp="1"/>
          </p:cNvSpPr>
          <p:nvPr>
            <p:ph type="sldNum" sz="quarter" idx="12"/>
          </p:nvPr>
        </p:nvSpPr>
        <p:spPr/>
        <p:txBody>
          <a:bodyPr/>
          <a:lstStyle/>
          <a:p>
            <a:fld id="{596ABBDB-6FAD-4D69-931F-56C64217C7B9}" type="slidenum">
              <a:rPr lang="en-US" smtClean="0"/>
              <a:pPr/>
              <a:t>86</a:t>
            </a:fld>
            <a:endParaRPr lang="en-US"/>
          </a:p>
        </p:txBody>
      </p:sp>
    </p:spTree>
    <p:extLst>
      <p:ext uri="{BB962C8B-B14F-4D97-AF65-F5344CB8AC3E}">
        <p14:creationId xmlns:p14="http://schemas.microsoft.com/office/powerpoint/2010/main" val="39862487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479886"/>
            <a:ext cx="9067801" cy="4690353"/>
          </a:xfrm>
          <a:prstGeom prst="rect">
            <a:avLst/>
          </a:prstGeom>
          <a:ln>
            <a:noFill/>
          </a:ln>
          <a:effectLst>
            <a:outerShdw blurRad="190500" algn="tl" rotWithShape="0">
              <a:srgbClr val="000000">
                <a:alpha val="70000"/>
              </a:srgbClr>
            </a:outerShdw>
          </a:effectLst>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7200" y="5314950"/>
            <a:ext cx="990600" cy="1000125"/>
          </a:xfrm>
          <a:prstGeom prst="rect">
            <a:avLst/>
          </a:prstGeom>
        </p:spPr>
      </p:pic>
      <p:sp>
        <p:nvSpPr>
          <p:cNvPr id="2" name="Slide Number Placeholder 1">
            <a:extLst>
              <a:ext uri="{FF2B5EF4-FFF2-40B4-BE49-F238E27FC236}">
                <a16:creationId xmlns:a16="http://schemas.microsoft.com/office/drawing/2014/main" id="{F4FFA6EF-ADD9-46AD-97DD-35D2C275ACC1}"/>
              </a:ext>
            </a:extLst>
          </p:cNvPr>
          <p:cNvSpPr>
            <a:spLocks noGrp="1"/>
          </p:cNvSpPr>
          <p:nvPr>
            <p:ph type="sldNum" sz="quarter" idx="12"/>
          </p:nvPr>
        </p:nvSpPr>
        <p:spPr/>
        <p:txBody>
          <a:bodyPr/>
          <a:lstStyle/>
          <a:p>
            <a:fld id="{596ABBDB-6FAD-4D69-931F-56C64217C7B9}" type="slidenum">
              <a:rPr lang="en-US" smtClean="0"/>
              <a:pPr/>
              <a:t>87</a:t>
            </a:fld>
            <a:endParaRPr lang="en-US"/>
          </a:p>
        </p:txBody>
      </p:sp>
      <p:sp>
        <p:nvSpPr>
          <p:cNvPr id="3" name="TextBox 2"/>
          <p:cNvSpPr txBox="1"/>
          <p:nvPr/>
        </p:nvSpPr>
        <p:spPr>
          <a:xfrm rot="20547310">
            <a:off x="77020" y="3817854"/>
            <a:ext cx="3799494" cy="369332"/>
          </a:xfrm>
          <a:prstGeom prst="rect">
            <a:avLst/>
          </a:prstGeom>
          <a:noFill/>
          <a:ln w="19050">
            <a:solidFill>
              <a:srgbClr val="C00000"/>
            </a:solidFill>
          </a:ln>
        </p:spPr>
        <p:txBody>
          <a:bodyPr wrap="square" rtlCol="0">
            <a:spAutoFit/>
          </a:bodyPr>
          <a:lstStyle/>
          <a:p>
            <a:pPr algn="ctr"/>
            <a:r>
              <a:rPr lang="en-US" b="1" dirty="0">
                <a:solidFill>
                  <a:srgbClr val="C00000"/>
                </a:solidFill>
                <a:latin typeface="Aharoni" panose="02010803020104030203" pitchFamily="2" charset="-79"/>
                <a:cs typeface="Aharoni" panose="02010803020104030203" pitchFamily="2" charset="-79"/>
              </a:rPr>
              <a:t>Date and Time Subject to Change</a:t>
            </a:r>
          </a:p>
        </p:txBody>
      </p:sp>
    </p:spTree>
    <p:extLst>
      <p:ext uri="{BB962C8B-B14F-4D97-AF65-F5344CB8AC3E}">
        <p14:creationId xmlns:p14="http://schemas.microsoft.com/office/powerpoint/2010/main" val="362201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 and Answers</a:t>
            </a:r>
          </a:p>
        </p:txBody>
      </p:sp>
      <p:pic>
        <p:nvPicPr>
          <p:cNvPr id="614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8540" y="3107902"/>
            <a:ext cx="6412637" cy="31421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1B3BBBE-52A0-47EA-ACED-ED1106E9E5D3}"/>
              </a:ext>
            </a:extLst>
          </p:cNvPr>
          <p:cNvSpPr>
            <a:spLocks noGrp="1"/>
          </p:cNvSpPr>
          <p:nvPr>
            <p:ph type="sldNum" sz="quarter" idx="12"/>
          </p:nvPr>
        </p:nvSpPr>
        <p:spPr/>
        <p:txBody>
          <a:bodyPr/>
          <a:lstStyle/>
          <a:p>
            <a:fld id="{596ABBDB-6FAD-4D69-931F-56C64217C7B9}" type="slidenum">
              <a:rPr lang="en-US" smtClean="0"/>
              <a:pPr/>
              <a:t>88</a:t>
            </a:fld>
            <a:endParaRPr lang="en-US"/>
          </a:p>
        </p:txBody>
      </p:sp>
    </p:spTree>
    <p:extLst>
      <p:ext uri="{BB962C8B-B14F-4D97-AF65-F5344CB8AC3E}">
        <p14:creationId xmlns:p14="http://schemas.microsoft.com/office/powerpoint/2010/main" val="19635440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 y="514350"/>
            <a:ext cx="7543800" cy="1051561"/>
          </a:xfrm>
        </p:spPr>
        <p:txBody>
          <a:bodyPr>
            <a:noAutofit/>
          </a:bodyPr>
          <a:lstStyle/>
          <a:p>
            <a:pPr algn="ctr"/>
            <a:r>
              <a:rPr lang="en-US" sz="4000" dirty="0">
                <a:solidFill>
                  <a:schemeClr val="tx1"/>
                </a:solidFill>
                <a:latin typeface="Times New Roman"/>
                <a:cs typeface="Times New Roman"/>
              </a:rPr>
              <a:t>Department Contact Information</a:t>
            </a:r>
          </a:p>
        </p:txBody>
      </p:sp>
      <p:graphicFrame>
        <p:nvGraphicFramePr>
          <p:cNvPr id="3" name="Object 2">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04835316"/>
              </p:ext>
            </p:extLst>
          </p:nvPr>
        </p:nvGraphicFramePr>
        <p:xfrm>
          <a:off x="457200" y="1809750"/>
          <a:ext cx="8343900" cy="4295775"/>
        </p:xfrm>
        <a:graphic>
          <a:graphicData uri="http://schemas.openxmlformats.org/presentationml/2006/ole">
            <mc:AlternateContent xmlns:mc="http://schemas.openxmlformats.org/markup-compatibility/2006">
              <mc:Choice xmlns:v="urn:schemas-microsoft-com:vml" Requires="v">
                <p:oleObj spid="_x0000_s1030" name="Document" r:id="rId4" imgW="8519176" imgH="4383590" progId="Word.Document.12">
                  <p:embed/>
                </p:oleObj>
              </mc:Choice>
              <mc:Fallback>
                <p:oleObj name="Document" r:id="rId4" imgW="8519176" imgH="4383590" progId="Word.Document.12">
                  <p:embed/>
                  <p:pic>
                    <p:nvPicPr>
                      <p:cNvPr id="3" name="Object 2"/>
                      <p:cNvPicPr/>
                      <p:nvPr/>
                    </p:nvPicPr>
                    <p:blipFill>
                      <a:blip r:embed="rId5"/>
                      <a:stretch>
                        <a:fillRect/>
                      </a:stretch>
                    </p:blipFill>
                    <p:spPr>
                      <a:xfrm>
                        <a:off x="457200" y="1809750"/>
                        <a:ext cx="8343900" cy="4295775"/>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BF7E051-0400-4705-89CB-F557C633699C}"/>
              </a:ext>
            </a:extLst>
          </p:cNvPr>
          <p:cNvSpPr>
            <a:spLocks noGrp="1"/>
          </p:cNvSpPr>
          <p:nvPr>
            <p:ph type="sldNum" sz="quarter" idx="12"/>
          </p:nvPr>
        </p:nvSpPr>
        <p:spPr/>
        <p:txBody>
          <a:bodyPr/>
          <a:lstStyle/>
          <a:p>
            <a:fld id="{596ABBDB-6FAD-4D69-931F-56C64217C7B9}" type="slidenum">
              <a:rPr lang="en-US" smtClean="0"/>
              <a:pPr/>
              <a:t>89</a:t>
            </a:fld>
            <a:endParaRPr lang="en-US"/>
          </a:p>
        </p:txBody>
      </p:sp>
    </p:spTree>
    <p:extLst>
      <p:ext uri="{BB962C8B-B14F-4D97-AF65-F5344CB8AC3E}">
        <p14:creationId xmlns:p14="http://schemas.microsoft.com/office/powerpoint/2010/main" val="770146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Department of Grant Development, Management and Compliance </a:t>
            </a:r>
            <a:r>
              <a:rPr lang="en-US" sz="3100" dirty="0"/>
              <a:t>(GDMC)</a:t>
            </a:r>
          </a:p>
        </p:txBody>
      </p:sp>
      <p:sp>
        <p:nvSpPr>
          <p:cNvPr id="3" name="Content Placeholder 2"/>
          <p:cNvSpPr>
            <a:spLocks noGrp="1"/>
          </p:cNvSpPr>
          <p:nvPr>
            <p:ph idx="1"/>
          </p:nvPr>
        </p:nvSpPr>
        <p:spPr/>
        <p:txBody>
          <a:bodyPr>
            <a:normAutofit/>
          </a:bodyPr>
          <a:lstStyle/>
          <a:p>
            <a:pPr marL="365760" indent="-365760">
              <a:buFont typeface="Wingdings" panose="05000000000000000000" pitchFamily="2" charset="2"/>
              <a:buChar char="v"/>
            </a:pPr>
            <a:r>
              <a:rPr lang="en-US" sz="2400" dirty="0"/>
              <a:t>Our Purpose:</a:t>
            </a:r>
          </a:p>
          <a:p>
            <a:pPr marL="365760" lvl="1" indent="-365760">
              <a:buNone/>
            </a:pPr>
            <a:r>
              <a:rPr lang="en-US" sz="2200" dirty="0"/>
              <a:t>	To expand the capacity of South Texas College and advance its vision, mission and goals through </a:t>
            </a:r>
            <a:r>
              <a:rPr lang="en-US" sz="2200"/>
              <a:t>effective grant </a:t>
            </a:r>
            <a:r>
              <a:rPr lang="en-US" sz="2200" dirty="0"/>
              <a:t>development, management and compliance.</a:t>
            </a:r>
          </a:p>
          <a:p>
            <a:pPr marL="0" indent="0">
              <a:buNone/>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GB"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893" r="9721" b="5678"/>
          <a:stretch/>
        </p:blipFill>
        <p:spPr>
          <a:xfrm>
            <a:off x="1304736" y="3761557"/>
            <a:ext cx="3216465" cy="2449138"/>
          </a:xfrm>
          <a:prstGeom prst="rect">
            <a:avLst/>
          </a:prstGeom>
        </p:spPr>
      </p:pic>
      <p:pic>
        <p:nvPicPr>
          <p:cNvPr id="614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08855" y="3857414"/>
            <a:ext cx="2984500" cy="2257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B69223C-D29B-48F2-9347-3C7E53ACE6D3}"/>
              </a:ext>
            </a:extLst>
          </p:cNvPr>
          <p:cNvSpPr>
            <a:spLocks noGrp="1"/>
          </p:cNvSpPr>
          <p:nvPr>
            <p:ph type="sldNum" sz="quarter" idx="12"/>
          </p:nvPr>
        </p:nvSpPr>
        <p:spPr/>
        <p:txBody>
          <a:bodyPr/>
          <a:lstStyle/>
          <a:p>
            <a:fld id="{596ABBDB-6FAD-4D69-931F-56C64217C7B9}" type="slidenum">
              <a:rPr lang="en-US" smtClean="0"/>
              <a:pPr/>
              <a:t>9</a:t>
            </a:fld>
            <a:endParaRPr lang="en-US"/>
          </a:p>
        </p:txBody>
      </p:sp>
    </p:spTree>
    <p:extLst>
      <p:ext uri="{BB962C8B-B14F-4D97-AF65-F5344CB8AC3E}">
        <p14:creationId xmlns:p14="http://schemas.microsoft.com/office/powerpoint/2010/main" val="2835816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sp>
        <p:nvSpPr>
          <p:cNvPr id="3" name="Content Placeholder 2"/>
          <p:cNvSpPr>
            <a:spLocks noGrp="1"/>
          </p:cNvSpPr>
          <p:nvPr>
            <p:ph idx="1"/>
          </p:nvPr>
        </p:nvSpPr>
        <p:spPr>
          <a:xfrm>
            <a:off x="822959" y="1796039"/>
            <a:ext cx="7543801" cy="4023360"/>
          </a:xfrm>
        </p:spPr>
        <p:txBody>
          <a:bodyPr>
            <a:noAutofit/>
          </a:bodyPr>
          <a:lstStyle/>
          <a:p>
            <a:pPr algn="ctr"/>
            <a:r>
              <a:rPr lang="en-US" sz="8000"/>
              <a:t>Thank you for all you do!</a:t>
            </a:r>
          </a:p>
        </p:txBody>
      </p:sp>
      <p:pic>
        <p:nvPicPr>
          <p:cNvPr id="7174" name="Picture 6" descr="http://media.istockphoto.com/photos/thumbs-up-hands-raised-picture-id155391071?k=6&amp;m=155391071&amp;s=612x612&amp;w=0&amp;h=8Pua2anCaU6Dpbg7wQ_CF6IhYh1U6xH-Le2-Um7ARdc="/>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71650" y="4076700"/>
            <a:ext cx="5829300" cy="22542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0ACD529-C4FB-4814-A086-EEEC4463A6D9}"/>
              </a:ext>
            </a:extLst>
          </p:cNvPr>
          <p:cNvSpPr>
            <a:spLocks noGrp="1"/>
          </p:cNvSpPr>
          <p:nvPr>
            <p:ph type="sldNum" sz="quarter" idx="12"/>
          </p:nvPr>
        </p:nvSpPr>
        <p:spPr/>
        <p:txBody>
          <a:bodyPr/>
          <a:lstStyle/>
          <a:p>
            <a:fld id="{596ABBDB-6FAD-4D69-931F-56C64217C7B9}" type="slidenum">
              <a:rPr lang="en-US" smtClean="0"/>
              <a:pPr/>
              <a:t>90</a:t>
            </a:fld>
            <a:endParaRPr lang="en-US"/>
          </a:p>
        </p:txBody>
      </p:sp>
    </p:spTree>
    <p:extLst>
      <p:ext uri="{BB962C8B-B14F-4D97-AF65-F5344CB8AC3E}">
        <p14:creationId xmlns:p14="http://schemas.microsoft.com/office/powerpoint/2010/main" val="379119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6a88b0d4-ff03-4c8d-9ea5-edaa33dd1dd9"/>
</p:tagLst>
</file>

<file path=ppt/tags/tag10.xml><?xml version="1.0" encoding="utf-8"?>
<p:tagLst xmlns:a="http://schemas.openxmlformats.org/drawingml/2006/main" xmlns:r="http://schemas.openxmlformats.org/officeDocument/2006/relationships" xmlns:p="http://schemas.openxmlformats.org/presentationml/2006/main">
  <p:tag name="__PE_POLL_EMBED_ID" val="346fe96f-61f1-48ea-bdef-1608f554de6b"/>
</p:tagLst>
</file>

<file path=ppt/tags/tag11.xml><?xml version="1.0" encoding="utf-8"?>
<p:tagLst xmlns:a="http://schemas.openxmlformats.org/drawingml/2006/main" xmlns:r="http://schemas.openxmlformats.org/officeDocument/2006/relationships" xmlns:p="http://schemas.openxmlformats.org/presentationml/2006/main">
  <p:tag name="__PE_POLL_EMBED_ID" val="bf27aafe-3329-4683-898c-e538e5e75520"/>
</p:tagLst>
</file>

<file path=ppt/tags/tag12.xml><?xml version="1.0" encoding="utf-8"?>
<p:tagLst xmlns:a="http://schemas.openxmlformats.org/drawingml/2006/main" xmlns:r="http://schemas.openxmlformats.org/officeDocument/2006/relationships" xmlns:p="http://schemas.openxmlformats.org/presentationml/2006/main">
  <p:tag name="__PE_POLL_EMBED_ID" val="14de78bd-22c7-4b44-a395-3979be0637cb"/>
</p:tagLst>
</file>

<file path=ppt/tags/tag13.xml><?xml version="1.0" encoding="utf-8"?>
<p:tagLst xmlns:a="http://schemas.openxmlformats.org/drawingml/2006/main" xmlns:r="http://schemas.openxmlformats.org/officeDocument/2006/relationships" xmlns:p="http://schemas.openxmlformats.org/presentationml/2006/main">
  <p:tag name="__PE_POLL_EMBED_ID" val="762e15eb-7b04-4556-b27c-05903b92fe59"/>
</p:tagLst>
</file>

<file path=ppt/tags/tag14.xml><?xml version="1.0" encoding="utf-8"?>
<p:tagLst xmlns:a="http://schemas.openxmlformats.org/drawingml/2006/main" xmlns:r="http://schemas.openxmlformats.org/officeDocument/2006/relationships" xmlns:p="http://schemas.openxmlformats.org/presentationml/2006/main">
  <p:tag name="__PE_POLL_EMBED_ID" val="e60d088f-5ed7-4972-9f7d-c0c6146bc586"/>
</p:tagLst>
</file>

<file path=ppt/tags/tag15.xml><?xml version="1.0" encoding="utf-8"?>
<p:tagLst xmlns:a="http://schemas.openxmlformats.org/drawingml/2006/main" xmlns:r="http://schemas.openxmlformats.org/officeDocument/2006/relationships" xmlns:p="http://schemas.openxmlformats.org/presentationml/2006/main">
  <p:tag name="__PE_POLL_EMBED_ID" val="583b9b94-6bbc-4243-9a85-fbe2cab0ec6d"/>
</p:tagLst>
</file>

<file path=ppt/tags/tag16.xml><?xml version="1.0" encoding="utf-8"?>
<p:tagLst xmlns:a="http://schemas.openxmlformats.org/drawingml/2006/main" xmlns:r="http://schemas.openxmlformats.org/officeDocument/2006/relationships" xmlns:p="http://schemas.openxmlformats.org/presentationml/2006/main">
  <p:tag name="__PE_POLL_EMBED_ID" val="0628f7cd-6eae-4fcf-99b6-bcf914d0fab9"/>
</p:tagLst>
</file>

<file path=ppt/tags/tag17.xml><?xml version="1.0" encoding="utf-8"?>
<p:tagLst xmlns:a="http://schemas.openxmlformats.org/drawingml/2006/main" xmlns:r="http://schemas.openxmlformats.org/officeDocument/2006/relationships" xmlns:p="http://schemas.openxmlformats.org/presentationml/2006/main">
  <p:tag name="__PE_POLL_EMBED_ID" val="43492a9f-9813-4dae-b24b-f50681304d61"/>
</p:tagLst>
</file>

<file path=ppt/tags/tag18.xml><?xml version="1.0" encoding="utf-8"?>
<p:tagLst xmlns:a="http://schemas.openxmlformats.org/drawingml/2006/main" xmlns:r="http://schemas.openxmlformats.org/officeDocument/2006/relationships" xmlns:p="http://schemas.openxmlformats.org/presentationml/2006/main">
  <p:tag name="__PE_POLL_EMBED_ID" val="39e5113d-98c0-4736-a435-de55563c8bae"/>
</p:tagLst>
</file>

<file path=ppt/tags/tag19.xml><?xml version="1.0" encoding="utf-8"?>
<p:tagLst xmlns:a="http://schemas.openxmlformats.org/drawingml/2006/main" xmlns:r="http://schemas.openxmlformats.org/officeDocument/2006/relationships" xmlns:p="http://schemas.openxmlformats.org/presentationml/2006/main">
  <p:tag name="__PE_POLL_EMBED_ID" val="b3da6de3-a57c-451b-9a12-b465f9a1ca29"/>
</p:tagLst>
</file>

<file path=ppt/tags/tag2.xml><?xml version="1.0" encoding="utf-8"?>
<p:tagLst xmlns:a="http://schemas.openxmlformats.org/drawingml/2006/main" xmlns:r="http://schemas.openxmlformats.org/officeDocument/2006/relationships" xmlns:p="http://schemas.openxmlformats.org/presentationml/2006/main">
  <p:tag name="__PE_POLL_EMBED_ID" val="e81df3dc-6efb-403a-9365-473df37492bd"/>
</p:tagLst>
</file>

<file path=ppt/tags/tag20.xml><?xml version="1.0" encoding="utf-8"?>
<p:tagLst xmlns:a="http://schemas.openxmlformats.org/drawingml/2006/main" xmlns:r="http://schemas.openxmlformats.org/officeDocument/2006/relationships" xmlns:p="http://schemas.openxmlformats.org/presentationml/2006/main">
  <p:tag name="__PE_POLL_EMBED_ID" val="a8447c6e-0853-46c3-adba-c9823e4999f2"/>
</p:tagLst>
</file>

<file path=ppt/tags/tag21.xml><?xml version="1.0" encoding="utf-8"?>
<p:tagLst xmlns:a="http://schemas.openxmlformats.org/drawingml/2006/main" xmlns:r="http://schemas.openxmlformats.org/officeDocument/2006/relationships" xmlns:p="http://schemas.openxmlformats.org/presentationml/2006/main">
  <p:tag name="__PE_POLL_EMBED_ID" val="1d810d0b-fded-444c-a1ca-4ad7e9f9c841"/>
</p:tagLst>
</file>

<file path=ppt/tags/tag22.xml><?xml version="1.0" encoding="utf-8"?>
<p:tagLst xmlns:a="http://schemas.openxmlformats.org/drawingml/2006/main" xmlns:r="http://schemas.openxmlformats.org/officeDocument/2006/relationships" xmlns:p="http://schemas.openxmlformats.org/presentationml/2006/main">
  <p:tag name="__PE_POLL_EMBED_ID" val="b37ad829-3f94-4fe2-af02-bea804438491"/>
</p:tagLst>
</file>

<file path=ppt/tags/tag23.xml><?xml version="1.0" encoding="utf-8"?>
<p:tagLst xmlns:a="http://schemas.openxmlformats.org/drawingml/2006/main" xmlns:r="http://schemas.openxmlformats.org/officeDocument/2006/relationships" xmlns:p="http://schemas.openxmlformats.org/presentationml/2006/main">
  <p:tag name="__PE_POLL_EMBED_ID" val="3c1f1f5a-7481-4e2a-a48c-f39100e144d7"/>
</p:tagLst>
</file>

<file path=ppt/tags/tag24.xml><?xml version="1.0" encoding="utf-8"?>
<p:tagLst xmlns:a="http://schemas.openxmlformats.org/drawingml/2006/main" xmlns:r="http://schemas.openxmlformats.org/officeDocument/2006/relationships" xmlns:p="http://schemas.openxmlformats.org/presentationml/2006/main">
  <p:tag name="__PE_POLL_EMBED_ID" val="2de717b9-87d7-4428-b995-f25d93bb5fd3"/>
</p:tagLst>
</file>

<file path=ppt/tags/tag25.xml><?xml version="1.0" encoding="utf-8"?>
<p:tagLst xmlns:a="http://schemas.openxmlformats.org/drawingml/2006/main" xmlns:r="http://schemas.openxmlformats.org/officeDocument/2006/relationships" xmlns:p="http://schemas.openxmlformats.org/presentationml/2006/main">
  <p:tag name="__PE_POLL_EMBED_ID" val="1e3c6488-d060-4b5e-bc5b-d073eee4570b"/>
</p:tagLst>
</file>

<file path=ppt/tags/tag26.xml><?xml version="1.0" encoding="utf-8"?>
<p:tagLst xmlns:a="http://schemas.openxmlformats.org/drawingml/2006/main" xmlns:r="http://schemas.openxmlformats.org/officeDocument/2006/relationships" xmlns:p="http://schemas.openxmlformats.org/presentationml/2006/main">
  <p:tag name="__PE_POLL_EMBED_ID" val="cc0cacbb-27d0-4017-abe7-9af98619cb8b"/>
</p:tagLst>
</file>

<file path=ppt/tags/tag3.xml><?xml version="1.0" encoding="utf-8"?>
<p:tagLst xmlns:a="http://schemas.openxmlformats.org/drawingml/2006/main" xmlns:r="http://schemas.openxmlformats.org/officeDocument/2006/relationships" xmlns:p="http://schemas.openxmlformats.org/presentationml/2006/main">
  <p:tag name="__PE_POLL_EMBED_ID" val="b081b41f-0def-4bde-a461-4c6e92f7376e"/>
</p:tagLst>
</file>

<file path=ppt/tags/tag4.xml><?xml version="1.0" encoding="utf-8"?>
<p:tagLst xmlns:a="http://schemas.openxmlformats.org/drawingml/2006/main" xmlns:r="http://schemas.openxmlformats.org/officeDocument/2006/relationships" xmlns:p="http://schemas.openxmlformats.org/presentationml/2006/main">
  <p:tag name="__PE_POLL_EMBED_ID" val="7e3abe0d-b749-4d45-848c-78ae406c83f8"/>
</p:tagLst>
</file>

<file path=ppt/tags/tag5.xml><?xml version="1.0" encoding="utf-8"?>
<p:tagLst xmlns:a="http://schemas.openxmlformats.org/drawingml/2006/main" xmlns:r="http://schemas.openxmlformats.org/officeDocument/2006/relationships" xmlns:p="http://schemas.openxmlformats.org/presentationml/2006/main">
  <p:tag name="__PE_POLL_EMBED_ID" val="1773f363-2608-48de-a5c2-7b9a5934ebdc"/>
</p:tagLst>
</file>

<file path=ppt/tags/tag6.xml><?xml version="1.0" encoding="utf-8"?>
<p:tagLst xmlns:a="http://schemas.openxmlformats.org/drawingml/2006/main" xmlns:r="http://schemas.openxmlformats.org/officeDocument/2006/relationships" xmlns:p="http://schemas.openxmlformats.org/presentationml/2006/main">
  <p:tag name="__PE_POLL_EMBED_ID" val="9d6bd76d-bb46-4074-9d08-e94fa1760b4d"/>
</p:tagLst>
</file>

<file path=ppt/tags/tag7.xml><?xml version="1.0" encoding="utf-8"?>
<p:tagLst xmlns:a="http://schemas.openxmlformats.org/drawingml/2006/main" xmlns:r="http://schemas.openxmlformats.org/officeDocument/2006/relationships" xmlns:p="http://schemas.openxmlformats.org/presentationml/2006/main">
  <p:tag name="__PE_POLL_EMBED_ID" val="8a62190f-bdcf-48fa-b19e-a69273205dd4"/>
</p:tagLst>
</file>

<file path=ppt/tags/tag8.xml><?xml version="1.0" encoding="utf-8"?>
<p:tagLst xmlns:a="http://schemas.openxmlformats.org/drawingml/2006/main" xmlns:r="http://schemas.openxmlformats.org/officeDocument/2006/relationships" xmlns:p="http://schemas.openxmlformats.org/presentationml/2006/main">
  <p:tag name="__PE_POLL_EMBED_ID" val="55e14f89-cabd-4e5a-b2a5-5b9b65d76411"/>
</p:tagLst>
</file>

<file path=ppt/tags/tag9.xml><?xml version="1.0" encoding="utf-8"?>
<p:tagLst xmlns:a="http://schemas.openxmlformats.org/drawingml/2006/main" xmlns:r="http://schemas.openxmlformats.org/officeDocument/2006/relationships" xmlns:p="http://schemas.openxmlformats.org/presentationml/2006/main">
  <p:tag name="__PE_POLL_EMBED_ID" val="c7377304-894c-49be-adc6-0046d7603e1f"/>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124D9A2CD51846B24A269A6EACD699" ma:contentTypeVersion="14" ma:contentTypeDescription="Create a new document." ma:contentTypeScope="" ma:versionID="6093788e1985b5cab148d743c4c60103">
  <xsd:schema xmlns:xsd="http://www.w3.org/2001/XMLSchema" xmlns:xs="http://www.w3.org/2001/XMLSchema" xmlns:p="http://schemas.microsoft.com/office/2006/metadata/properties" xmlns:ns1="http://schemas.microsoft.com/sharepoint/v3" xmlns:ns2="83d832d9-ecff-4f33-9833-cf354468f0c6" xmlns:ns3="c09b3c7d-db79-49b5-aac9-bd2a9b2f36c4" targetNamespace="http://schemas.microsoft.com/office/2006/metadata/properties" ma:root="true" ma:fieldsID="42539a54a27f98e1205fe59956f34853" ns1:_="" ns2:_="" ns3:_="">
    <xsd:import namespace="http://schemas.microsoft.com/sharepoint/v3"/>
    <xsd:import namespace="83d832d9-ecff-4f33-9833-cf354468f0c6"/>
    <xsd:import namespace="c09b3c7d-db79-49b5-aac9-bd2a9b2f36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d832d9-ecff-4f33-9833-cf354468f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9b3c7d-db79-49b5-aac9-bd2a9b2f36c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BB898E-E109-4BB9-92AF-8DAE853DE61A}">
  <ds:schemaRefs>
    <ds:schemaRef ds:uri="c09b3c7d-db79-49b5-aac9-bd2a9b2f36c4"/>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83d832d9-ecff-4f33-9833-cf354468f0c6"/>
    <ds:schemaRef ds:uri="http://schemas.microsoft.com/sharepoint/v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C7A2F98-9639-4DB8-93A4-1E888E0490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d832d9-ecff-4f33-9833-cf354468f0c6"/>
    <ds:schemaRef ds:uri="c09b3c7d-db79-49b5-aac9-bd2a9b2f36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7D4818-E803-425A-8A8C-768A06E1C6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1615</TotalTime>
  <Words>4382</Words>
  <Application>Microsoft Office PowerPoint</Application>
  <PresentationFormat>On-screen Show (4:3)</PresentationFormat>
  <Paragraphs>630</Paragraphs>
  <Slides>90</Slides>
  <Notes>90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1" baseType="lpstr">
      <vt:lpstr>Aharoni</vt:lpstr>
      <vt:lpstr>Arial</vt:lpstr>
      <vt:lpstr>Bell MT</vt:lpstr>
      <vt:lpstr>Calibri</vt:lpstr>
      <vt:lpstr>Calibri Light</vt:lpstr>
      <vt:lpstr>Cooper Black</vt:lpstr>
      <vt:lpstr>Segoe UI Semibold</vt:lpstr>
      <vt:lpstr>Times New Roman</vt:lpstr>
      <vt:lpstr>Wingdings</vt:lpstr>
      <vt:lpstr>Retrospect</vt:lpstr>
      <vt:lpstr>Document</vt:lpstr>
      <vt:lpstr>Grant Management Training 2019</vt:lpstr>
      <vt:lpstr>Please take out your smart devices.</vt:lpstr>
      <vt:lpstr>PowerPoint Presentation</vt:lpstr>
      <vt:lpstr>PowerPoint Presentation</vt:lpstr>
      <vt:lpstr>PowerPoint Presentation</vt:lpstr>
      <vt:lpstr>Why are grants important? </vt:lpstr>
      <vt:lpstr>Why is effective Grant Management and Grant Compliance important?</vt:lpstr>
      <vt:lpstr>Compliance Support for Active Grants</vt:lpstr>
      <vt:lpstr>Department of Grant Development, Management and Compliance (GDMC)</vt:lpstr>
      <vt:lpstr>GDMC Training Goals</vt:lpstr>
      <vt:lpstr>PowerPoint Presentation</vt:lpstr>
      <vt:lpstr>Grant Compliance Support</vt:lpstr>
      <vt:lpstr>Prepare and Set‐Up Fund and Account Forms</vt:lpstr>
      <vt:lpstr>  Cost Sharing Types</vt:lpstr>
      <vt:lpstr>Compile Approved Banner Access Forms</vt:lpstr>
      <vt:lpstr>Grant Initiation Meeting</vt:lpstr>
      <vt:lpstr>Compliance Review Process</vt:lpstr>
      <vt:lpstr>Other GC Functions</vt:lpstr>
      <vt:lpstr>Grant Management Handbook https://admin.southtexascollege.edu/grants/handbook.html </vt:lpstr>
      <vt:lpstr>First Steps When a Grant is Awarded</vt:lpstr>
      <vt:lpstr>Roles &amp; Responsibilities</vt:lpstr>
      <vt:lpstr>Grant Roles and Relationships</vt:lpstr>
      <vt:lpstr>Principal Investigator/Project Director Role</vt:lpstr>
      <vt:lpstr>Principal Investigator/Project Director Role</vt:lpstr>
      <vt:lpstr>Financial Manager Role</vt:lpstr>
      <vt:lpstr>Time &amp; Effort</vt:lpstr>
      <vt:lpstr>PowerPoint Presentation</vt:lpstr>
      <vt:lpstr>Effort Reporting</vt:lpstr>
      <vt:lpstr>Effort Reporting Resources On the STC website, in the Department of Grant Development, Management and Compliance webpage, click Forms and Guides on the left menu:</vt:lpstr>
      <vt:lpstr>Effort Reporting Resources Cont’d</vt:lpstr>
      <vt:lpstr>Time and Effort Selection Process</vt:lpstr>
      <vt:lpstr>PowerPoint Presentation</vt:lpstr>
      <vt:lpstr>PowerPoint Presentation</vt:lpstr>
      <vt:lpstr>PowerPoint Presentation</vt:lpstr>
      <vt:lpstr>Break Time</vt:lpstr>
      <vt:lpstr>Activity Instructions</vt:lpstr>
      <vt:lpstr>Scenario Activity </vt:lpstr>
      <vt:lpstr>Activity List-Initiation &amp; Q1</vt:lpstr>
      <vt:lpstr>Activity List-Q2, Q3 and Q4</vt:lpstr>
      <vt:lpstr>Activity List-Close-out/grant retention period</vt:lpstr>
      <vt:lpstr>Inquiry Time</vt:lpstr>
      <vt:lpstr>Tips on Effective Grant Management at South Texas College</vt:lpstr>
      <vt:lpstr>Grant Management </vt:lpstr>
      <vt:lpstr>PowerPoint Presentation</vt:lpstr>
      <vt:lpstr>PowerPoint Presentation</vt:lpstr>
      <vt:lpstr>PowerPoint Presentation</vt:lpstr>
      <vt:lpstr>PowerPoint Presentation</vt:lpstr>
      <vt:lpstr>PowerPoint Presentation</vt:lpstr>
      <vt:lpstr>Personnel/ Human Resources</vt:lpstr>
      <vt:lpstr>PowerPoint Presentation</vt:lpstr>
      <vt:lpstr>PowerPoint Presentation</vt:lpstr>
      <vt:lpstr>Purchasing</vt:lpstr>
      <vt:lpstr>PowerPoint Presentation</vt:lpstr>
      <vt:lpstr>PowerPoint Presentation</vt:lpstr>
      <vt:lpstr>PowerPoint Presentation</vt:lpstr>
      <vt:lpstr>Requisition</vt:lpstr>
      <vt:lpstr>PowerPoint Presentation</vt:lpstr>
      <vt:lpstr>PowerPoint Presentation</vt:lpstr>
      <vt:lpstr>Inventory</vt:lpstr>
      <vt:lpstr>Sample Inventory List</vt:lpstr>
      <vt:lpstr>PowerPoint Presentation</vt:lpstr>
      <vt:lpstr>Travel</vt:lpstr>
      <vt:lpstr>Travel Forms For more information, please visit: https://finance.southtexascollege.edu/businessoffice/travel.html</vt:lpstr>
      <vt:lpstr>Banner</vt:lpstr>
      <vt:lpstr>Transaction Cycle</vt:lpstr>
      <vt:lpstr>FOIDOCH - Associated Documents</vt:lpstr>
      <vt:lpstr>PowerPoint Presentation</vt:lpstr>
      <vt:lpstr>PowerPoint Presentation</vt:lpstr>
      <vt:lpstr>Reconciliation</vt:lpstr>
      <vt:lpstr>PowerPoint Presentation</vt:lpstr>
      <vt:lpstr>PowerPoint Presentation</vt:lpstr>
      <vt:lpstr>Fiscal Reporting</vt:lpstr>
      <vt:lpstr>PowerPoint Presentation</vt:lpstr>
      <vt:lpstr>Progress Reporting </vt:lpstr>
      <vt:lpstr>PowerPoint Presentation</vt:lpstr>
      <vt:lpstr>PowerPoint Presentation</vt:lpstr>
      <vt:lpstr>Recruitment</vt:lpstr>
      <vt:lpstr>PowerPoint Presentation</vt:lpstr>
      <vt:lpstr>Evaluation</vt:lpstr>
      <vt:lpstr>PowerPoint Presentation</vt:lpstr>
      <vt:lpstr>Grant Record Retention</vt:lpstr>
      <vt:lpstr>PowerPoint Presentation</vt:lpstr>
      <vt:lpstr>Grant Closing</vt:lpstr>
      <vt:lpstr>TEAM Contacts</vt:lpstr>
      <vt:lpstr>PowerPoint Presentation</vt:lpstr>
      <vt:lpstr>GDMC Webpage https://admin.southtexascollege.edu/grants/index.html</vt:lpstr>
      <vt:lpstr>PowerPoint Presentation</vt:lpstr>
      <vt:lpstr>Questions and Answers</vt:lpstr>
      <vt:lpstr>Department Contact Information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Grant Planning Meeting</dc:title>
  <dc:creator>Samantha Uriegas</dc:creator>
  <cp:lastModifiedBy>DKC DKC</cp:lastModifiedBy>
  <cp:revision>137</cp:revision>
  <cp:lastPrinted>2019-08-16T22:07:39Z</cp:lastPrinted>
  <dcterms:modified xsi:type="dcterms:W3CDTF">2020-04-30T20:16:45Z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0x010100EE124D9A2CD51846B24A269A6EACD699</vt:lpwstr>
  </property>
</Properties>
</file>